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7" r:id="rId2"/>
    <p:sldId id="297" r:id="rId3"/>
    <p:sldId id="298" r:id="rId4"/>
    <p:sldId id="267" r:id="rId5"/>
    <p:sldId id="294" r:id="rId6"/>
    <p:sldId id="302" r:id="rId7"/>
    <p:sldId id="268" r:id="rId8"/>
    <p:sldId id="269" r:id="rId9"/>
    <p:sldId id="270" r:id="rId10"/>
    <p:sldId id="271" r:id="rId11"/>
    <p:sldId id="272" r:id="rId12"/>
    <p:sldId id="309" r:id="rId13"/>
    <p:sldId id="273" r:id="rId14"/>
    <p:sldId id="274" r:id="rId15"/>
    <p:sldId id="275" r:id="rId16"/>
    <p:sldId id="277" r:id="rId17"/>
    <p:sldId id="279" r:id="rId18"/>
    <p:sldId id="281" r:id="rId19"/>
    <p:sldId id="283" r:id="rId20"/>
    <p:sldId id="285" r:id="rId21"/>
    <p:sldId id="286" r:id="rId22"/>
    <p:sldId id="287" r:id="rId23"/>
    <p:sldId id="292" r:id="rId24"/>
    <p:sldId id="293" r:id="rId25"/>
    <p:sldId id="299" r:id="rId26"/>
    <p:sldId id="300" r:id="rId27"/>
    <p:sldId id="308" r:id="rId28"/>
    <p:sldId id="306" r:id="rId29"/>
    <p:sldId id="307" r:id="rId30"/>
    <p:sldId id="289" r:id="rId31"/>
    <p:sldId id="305" r:id="rId32"/>
    <p:sldId id="290" r:id="rId33"/>
    <p:sldId id="291"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80" d="100"/>
          <a:sy n="80" d="100"/>
        </p:scale>
        <p:origin x="-1522" y="-12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FB2E0E7-4D62-41E1-A3CB-3ED27176DA31}" type="datetimeFigureOut">
              <a:rPr lang="en-US" smtClean="0"/>
              <a:t>10/16/2023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4653D3A-1204-4E9C-AB27-7E1B4528DDBD}" type="slidenum">
              <a:rPr lang="en-US" smtClean="0"/>
              <a:t>‹#›</a:t>
            </a:fld>
            <a:endParaRPr lang="en-US"/>
          </a:p>
        </p:txBody>
      </p:sp>
    </p:spTree>
    <p:extLst>
      <p:ext uri="{BB962C8B-B14F-4D97-AF65-F5344CB8AC3E}">
        <p14:creationId xmlns:p14="http://schemas.microsoft.com/office/powerpoint/2010/main" val="1012295697"/>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jpeg>
</file>

<file path=ppt/media/image30.jpe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637C1DE-ECD3-4AC1-8505-4EBA314A3444}" type="datetimeFigureOut">
              <a:rPr lang="en-US" smtClean="0"/>
              <a:t>10/16/2023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4D0A364-01D5-4407-9191-034A6EB817A7}" type="slidenum">
              <a:rPr lang="en-US" smtClean="0"/>
              <a:t>‹#›</a:t>
            </a:fld>
            <a:endParaRPr lang="en-US"/>
          </a:p>
        </p:txBody>
      </p:sp>
    </p:spTree>
    <p:extLst>
      <p:ext uri="{BB962C8B-B14F-4D97-AF65-F5344CB8AC3E}">
        <p14:creationId xmlns:p14="http://schemas.microsoft.com/office/powerpoint/2010/main" val="3283978826"/>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13517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143000" y="685800"/>
            <a:ext cx="4572000" cy="34290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5" name="Footer Placeholder 4"/>
          <p:cNvSpPr>
            <a:spLocks noGrp="1"/>
          </p:cNvSpPr>
          <p:nvPr>
            <p:ph type="ftr" sz="quarter" idx="10"/>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020F1AE-3446-437F-A19D-C3618A346B65}" type="datetime1">
              <a:rPr lang="en-US" smtClean="0"/>
              <a:t>10/16/2023</a:t>
            </a:fld>
            <a:endParaRPr lang="en-US"/>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2904590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CBC99E-467C-479F-9E9D-A11DC04F9D4D}" type="datetime1">
              <a:rPr lang="en-US" smtClean="0"/>
              <a:t>10/16/2023</a:t>
            </a:fld>
            <a:endParaRPr lang="en-US"/>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2037355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A9123F-9D17-4633-98CD-50C211E1F44C}" type="datetime1">
              <a:rPr lang="en-US" smtClean="0"/>
              <a:t>10/16/2023</a:t>
            </a:fld>
            <a:endParaRPr lang="en-US"/>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2322719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42CE58-1581-437B-8EF9-8B2BC4F9FE2C}" type="datetime1">
              <a:rPr lang="en-US" smtClean="0"/>
              <a:t>10/16/2023</a:t>
            </a:fld>
            <a:endParaRPr lang="en-US"/>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853493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728BC93-C5DA-4A95-972F-0B38AF56BDA1}" type="datetime1">
              <a:rPr lang="en-US" smtClean="0"/>
              <a:t>10/16/2023</a:t>
            </a:fld>
            <a:endParaRPr lang="en-US"/>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1566815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13D7C6E-D3C5-41E3-9DD9-8944FF48A9D4}" type="datetime1">
              <a:rPr lang="en-US" smtClean="0"/>
              <a:t>10/16/2023</a:t>
            </a:fld>
            <a:endParaRPr lang="en-US"/>
          </a:p>
        </p:txBody>
      </p:sp>
      <p:sp>
        <p:nvSpPr>
          <p:cNvPr id="6" name="Footer Placeholder 5"/>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427241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684524D-8667-4D4A-8B53-3DDAAE7E500B}" type="datetime1">
              <a:rPr lang="en-US" smtClean="0"/>
              <a:t>10/16/2023</a:t>
            </a:fld>
            <a:endParaRPr lang="en-US"/>
          </a:p>
        </p:txBody>
      </p:sp>
      <p:sp>
        <p:nvSpPr>
          <p:cNvPr id="8" name="Footer Placeholder 7"/>
          <p:cNvSpPr>
            <a:spLocks noGrp="1"/>
          </p:cNvSpPr>
          <p:nvPr>
            <p:ph type="ftr" sz="quarter" idx="11"/>
          </p:nvPr>
        </p:nvSpPr>
        <p:spPr/>
        <p:txBody>
          <a:bodyPr/>
          <a:lstStyle/>
          <a:p>
            <a:r>
              <a:rPr lang="en-US" smtClean="0"/>
              <a:t>IoT Based Disaster Monitoring and Management system for Dams(IDMMSD)</a:t>
            </a:r>
            <a:endParaRPr lang="en-US"/>
          </a:p>
        </p:txBody>
      </p:sp>
      <p:sp>
        <p:nvSpPr>
          <p:cNvPr id="9" name="Slide Number Placeholder 8"/>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1143896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C0AC03C-79A3-4E6B-85CD-3058A37CE6BE}" type="datetime1">
              <a:rPr lang="en-US" smtClean="0"/>
              <a:t>10/16/2023</a:t>
            </a:fld>
            <a:endParaRPr lang="en-US"/>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4134358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113D5A-92E8-4F8B-8B8D-462855008685}" type="datetime1">
              <a:rPr lang="en-US" smtClean="0"/>
              <a:t>10/16/2023</a:t>
            </a:fld>
            <a:endParaRPr lang="en-US"/>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2593873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7D90D5-C293-49EE-B5E2-F3EB01A60BBB}" type="datetime1">
              <a:rPr lang="en-US" smtClean="0"/>
              <a:t>10/16/2023</a:t>
            </a:fld>
            <a:endParaRPr lang="en-US"/>
          </a:p>
        </p:txBody>
      </p:sp>
      <p:sp>
        <p:nvSpPr>
          <p:cNvPr id="6" name="Footer Placeholder 5"/>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565511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CE13E6-C007-4495-9C0C-EF5AA4ABAF62}" type="datetime1">
              <a:rPr lang="en-US" smtClean="0"/>
              <a:t>10/16/2023</a:t>
            </a:fld>
            <a:endParaRPr lang="en-US"/>
          </a:p>
        </p:txBody>
      </p:sp>
      <p:sp>
        <p:nvSpPr>
          <p:cNvPr id="6" name="Footer Placeholder 5"/>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a:t>
            </a:fld>
            <a:endParaRPr lang="en-US"/>
          </a:p>
        </p:txBody>
      </p:sp>
    </p:spTree>
    <p:extLst>
      <p:ext uri="{BB962C8B-B14F-4D97-AF65-F5344CB8AC3E}">
        <p14:creationId xmlns:p14="http://schemas.microsoft.com/office/powerpoint/2010/main" val="2698886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A75287-E850-44D2-ACEC-07952FFDA46A}" type="datetime1">
              <a:rPr lang="en-US" smtClean="0"/>
              <a:t>10/16/2023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IoT Based Disaster Monitoring and Management system for Dams(IDMMSD)</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81BD95-1FB2-4151-86DD-AE41E8F63D21}" type="slidenum">
              <a:rPr lang="en-US" smtClean="0"/>
              <a:t>‹#›</a:t>
            </a:fld>
            <a:endParaRPr lang="en-US"/>
          </a:p>
        </p:txBody>
      </p:sp>
    </p:spTree>
    <p:extLst>
      <p:ext uri="{BB962C8B-B14F-4D97-AF65-F5344CB8AC3E}">
        <p14:creationId xmlns:p14="http://schemas.microsoft.com/office/powerpoint/2010/main" val="34511623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3633" y="2057400"/>
            <a:ext cx="8915400" cy="1138535"/>
          </a:xfrm>
        </p:spPr>
        <p:txBody>
          <a:bodyPr>
            <a:noAutofit/>
          </a:bodyPr>
          <a:lstStyle/>
          <a:p>
            <a:r>
              <a:rPr lang="en-US" sz="2800" b="1" i="0" u="none" strike="noStrike" smtClean="0">
                <a:solidFill>
                  <a:srgbClr val="0070C0"/>
                </a:solidFill>
                <a:latin typeface="Times New Roman" pitchFamily="18" charset="0"/>
                <a:ea typeface="等线" charset="0"/>
                <a:cs typeface="Times New Roman" panose="02020603050405020304" pitchFamily="18" charset="0"/>
              </a:rPr>
              <a:t>IoT BASED </a:t>
            </a:r>
            <a:r>
              <a:rPr lang="en-US" sz="2800" b="1" smtClean="0">
                <a:solidFill>
                  <a:srgbClr val="0070C0"/>
                </a:solidFill>
                <a:latin typeface="Times New Roman" panose="02020603050405020304" pitchFamily="18" charset="0"/>
                <a:ea typeface="等线" charset="0"/>
                <a:cs typeface="Times New Roman" panose="02020603050405020304" pitchFamily="18" charset="0"/>
              </a:rPr>
              <a:t>DISASTER MONITORING AND MANAGEMENT SYSTEM FOR DAMS(</a:t>
            </a:r>
            <a:r>
              <a:rPr lang="en-US" sz="2800" b="1" err="1" smtClean="0">
                <a:solidFill>
                  <a:srgbClr val="0070C0"/>
                </a:solidFill>
                <a:latin typeface="Times New Roman" panose="02020603050405020304" pitchFamily="18" charset="0"/>
                <a:ea typeface="等线" charset="0"/>
                <a:cs typeface="Times New Roman" panose="02020603050405020304" pitchFamily="18" charset="0"/>
              </a:rPr>
              <a:t>IDMMSD</a:t>
            </a:r>
            <a:r>
              <a:rPr lang="en-US" sz="2800" b="1" smtClean="0">
                <a:solidFill>
                  <a:srgbClr val="0070C0"/>
                </a:solidFill>
                <a:latin typeface="Times New Roman" panose="02020603050405020304" pitchFamily="18" charset="0"/>
                <a:ea typeface="等线" charset="0"/>
                <a:cs typeface="Times New Roman" panose="02020603050405020304" pitchFamily="18" charset="0"/>
              </a:rPr>
              <a:t>) </a:t>
            </a:r>
            <a:br>
              <a:rPr lang="en-US" sz="2800" b="1" smtClean="0">
                <a:solidFill>
                  <a:srgbClr val="0070C0"/>
                </a:solidFill>
                <a:latin typeface="Times New Roman" panose="02020603050405020304" pitchFamily="18" charset="0"/>
                <a:ea typeface="等线" charset="0"/>
                <a:cs typeface="Times New Roman" panose="02020603050405020304" pitchFamily="18" charset="0"/>
              </a:rPr>
            </a:br>
            <a:r>
              <a:rPr lang="en-US" sz="2800" b="1" smtClean="0">
                <a:solidFill>
                  <a:srgbClr val="0070C0"/>
                </a:solidFill>
                <a:latin typeface="Times New Roman" pitchFamily="18" charset="0"/>
                <a:cs typeface="Times New Roman" pitchFamily="18" charset="0"/>
              </a:rPr>
              <a:t/>
            </a:r>
            <a:br>
              <a:rPr lang="en-US" sz="2800" b="1" smtClean="0">
                <a:solidFill>
                  <a:srgbClr val="0070C0"/>
                </a:solidFill>
                <a:latin typeface="Times New Roman" pitchFamily="18" charset="0"/>
                <a:cs typeface="Times New Roman" pitchFamily="18" charset="0"/>
              </a:rPr>
            </a:br>
            <a:endParaRPr lang="en-US" sz="2800" b="1">
              <a:solidFill>
                <a:srgbClr val="0070C0"/>
              </a:solidFill>
              <a:latin typeface="Times New Roman" pitchFamily="18" charset="0"/>
              <a:cs typeface="Times New Roman"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 cy="1447801"/>
          </a:xfrm>
          <a:prstGeom prst="rect">
            <a:avLst/>
          </a:prstGeom>
        </p:spPr>
      </p:pic>
      <p:sp>
        <p:nvSpPr>
          <p:cNvPr id="9" name="TextBox 8"/>
          <p:cNvSpPr txBox="1"/>
          <p:nvPr/>
        </p:nvSpPr>
        <p:spPr>
          <a:xfrm>
            <a:off x="304800" y="3248022"/>
            <a:ext cx="3285744" cy="1015663"/>
          </a:xfrm>
          <a:prstGeom prst="rect">
            <a:avLst/>
          </a:prstGeom>
          <a:noFill/>
        </p:spPr>
        <p:txBody>
          <a:bodyPr wrap="square" rtlCol="0">
            <a:spAutoFit/>
          </a:bodyPr>
          <a:lstStyle/>
          <a:p>
            <a:pPr algn="ctr"/>
            <a:r>
              <a:rPr lang="en-US" sz="2000">
                <a:latin typeface="Times New Roman" pitchFamily="18" charset="0"/>
                <a:cs typeface="Times New Roman" pitchFamily="18" charset="0"/>
              </a:rPr>
              <a:t>NAGELLI </a:t>
            </a:r>
            <a:r>
              <a:rPr lang="en-US" sz="2000" smtClean="0">
                <a:latin typeface="Times New Roman" pitchFamily="18" charset="0"/>
                <a:cs typeface="Times New Roman" pitchFamily="18" charset="0"/>
              </a:rPr>
              <a:t>PAVANKALYAN </a:t>
            </a:r>
            <a:endParaRPr lang="en-US" sz="2000">
              <a:latin typeface="Times New Roman" pitchFamily="18" charset="0"/>
              <a:cs typeface="Times New Roman" pitchFamily="18" charset="0"/>
            </a:endParaRPr>
          </a:p>
          <a:p>
            <a:pPr algn="ctr"/>
            <a:r>
              <a:rPr lang="en-US" sz="2000" smtClean="0">
                <a:latin typeface="Times New Roman" pitchFamily="18" charset="0"/>
                <a:cs typeface="Times New Roman" pitchFamily="18" charset="0"/>
              </a:rPr>
              <a:t>17831A0465</a:t>
            </a:r>
          </a:p>
          <a:p>
            <a:pPr algn="ctr"/>
            <a:r>
              <a:rPr lang="en-US" sz="2000" smtClean="0">
                <a:latin typeface="Times New Roman" pitchFamily="18" charset="0"/>
                <a:cs typeface="Times New Roman" pitchFamily="18" charset="0"/>
              </a:rPr>
              <a:t>ECE – 4B</a:t>
            </a:r>
          </a:p>
        </p:txBody>
      </p:sp>
      <p:sp>
        <p:nvSpPr>
          <p:cNvPr id="10" name="TextBox 9"/>
          <p:cNvSpPr txBox="1"/>
          <p:nvPr/>
        </p:nvSpPr>
        <p:spPr>
          <a:xfrm>
            <a:off x="2667000" y="4775198"/>
            <a:ext cx="3733800" cy="1323439"/>
          </a:xfrm>
          <a:prstGeom prst="rect">
            <a:avLst/>
          </a:prstGeom>
          <a:noFill/>
        </p:spPr>
        <p:txBody>
          <a:bodyPr wrap="square" rtlCol="0">
            <a:spAutoFit/>
          </a:bodyPr>
          <a:lstStyle/>
          <a:p>
            <a:pPr algn="ctr"/>
            <a:r>
              <a:rPr lang="en-US" sz="2000" smtClean="0">
                <a:latin typeface="Times New Roman" pitchFamily="18" charset="0"/>
                <a:cs typeface="Times New Roman" pitchFamily="18" charset="0"/>
              </a:rPr>
              <a:t>UNDER THE GUIDANCE OF</a:t>
            </a:r>
          </a:p>
          <a:p>
            <a:pPr algn="ctr"/>
            <a:r>
              <a:rPr lang="en-US" sz="2000" smtClean="0">
                <a:latin typeface="Times New Roman" pitchFamily="18" charset="0"/>
                <a:cs typeface="Times New Roman" pitchFamily="18" charset="0"/>
              </a:rPr>
              <a:t>Mr. S. SIVAIAH</a:t>
            </a:r>
          </a:p>
          <a:p>
            <a:pPr algn="ctr"/>
            <a:r>
              <a:rPr lang="en-US" sz="2000" smtClean="0">
                <a:latin typeface="Times New Roman" pitchFamily="18" charset="0"/>
                <a:cs typeface="Times New Roman" pitchFamily="18" charset="0"/>
              </a:rPr>
              <a:t>Assistant Professor</a:t>
            </a:r>
          </a:p>
          <a:p>
            <a:pPr algn="ctr"/>
            <a:r>
              <a:rPr lang="en-IN" sz="2000">
                <a:latin typeface="Times New Roman" panose="02020603050405020304" pitchFamily="18" charset="0"/>
                <a:cs typeface="Times New Roman" panose="02020603050405020304" pitchFamily="18" charset="0"/>
              </a:rPr>
              <a:t>ECE Department,</a:t>
            </a:r>
            <a:r>
              <a:rPr lang="en-US" sz="2000">
                <a:latin typeface="Times New Roman" pitchFamily="18" charset="0"/>
                <a:cs typeface="Times New Roman" pitchFamily="18" charset="0"/>
              </a:rPr>
              <a:t> </a:t>
            </a:r>
            <a:r>
              <a:rPr lang="en-IN" sz="2000">
                <a:latin typeface="Times New Roman" panose="02020603050405020304" pitchFamily="18" charset="0"/>
                <a:cs typeface="Times New Roman" panose="02020603050405020304" pitchFamily="18" charset="0"/>
              </a:rPr>
              <a:t>GNIT</a:t>
            </a:r>
            <a:endParaRPr lang="en-US" sz="2000">
              <a:latin typeface="Times New Roman" pitchFamily="18" charset="0"/>
              <a:cs typeface="Times New Roman" pitchFamily="18" charset="0"/>
            </a:endParaRPr>
          </a:p>
        </p:txBody>
      </p:sp>
      <p:sp>
        <p:nvSpPr>
          <p:cNvPr id="3" name="TextBox 2"/>
          <p:cNvSpPr txBox="1"/>
          <p:nvPr/>
        </p:nvSpPr>
        <p:spPr>
          <a:xfrm>
            <a:off x="1219200" y="347989"/>
            <a:ext cx="8382000" cy="523220"/>
          </a:xfrm>
          <a:prstGeom prst="rect">
            <a:avLst/>
          </a:prstGeom>
          <a:noFill/>
        </p:spPr>
        <p:txBody>
          <a:bodyPr wrap="square" rtlCol="0">
            <a:spAutoFit/>
          </a:bodyPr>
          <a:lstStyle/>
          <a:p>
            <a:r>
              <a:rPr lang="en-US" sz="2800" b="1" smtClean="0">
                <a:latin typeface="Times New Roman" pitchFamily="18" charset="0"/>
                <a:cs typeface="Times New Roman" pitchFamily="18" charset="0"/>
              </a:rPr>
              <a:t>GURU NANAK INSTITUTE OF TECHNOLOGY</a:t>
            </a:r>
            <a:endParaRPr lang="en-US" sz="2800" b="1">
              <a:latin typeface="Times New Roman" pitchFamily="18" charset="0"/>
              <a:cs typeface="Times New Roman" pitchFamily="18" charset="0"/>
            </a:endParaRPr>
          </a:p>
        </p:txBody>
      </p:sp>
      <p:sp>
        <p:nvSpPr>
          <p:cNvPr id="7" name="TextBox 6"/>
          <p:cNvSpPr txBox="1"/>
          <p:nvPr/>
        </p:nvSpPr>
        <p:spPr>
          <a:xfrm>
            <a:off x="2590800" y="871209"/>
            <a:ext cx="6629400" cy="523220"/>
          </a:xfrm>
          <a:prstGeom prst="rect">
            <a:avLst/>
          </a:prstGeom>
          <a:noFill/>
        </p:spPr>
        <p:txBody>
          <a:bodyPr wrap="square" rtlCol="0">
            <a:spAutoFit/>
          </a:bodyPr>
          <a:lstStyle/>
          <a:p>
            <a:r>
              <a:rPr lang="en-US" sz="2800" b="1" smtClean="0">
                <a:latin typeface="Times New Roman" pitchFamily="18" charset="0"/>
                <a:cs typeface="Times New Roman" pitchFamily="18" charset="0"/>
              </a:rPr>
              <a:t>DEPARTMENT OF ECE</a:t>
            </a:r>
            <a:endParaRPr lang="en-US" sz="2800" b="1">
              <a:latin typeface="Times New Roman" pitchFamily="18" charset="0"/>
              <a:cs typeface="Times New Roman" pitchFamily="18" charset="0"/>
            </a:endParaRPr>
          </a:p>
        </p:txBody>
      </p:sp>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8" name="Slide Number Placeholder 7"/>
          <p:cNvSpPr>
            <a:spLocks noGrp="1"/>
          </p:cNvSpPr>
          <p:nvPr>
            <p:ph type="sldNum" sz="quarter" idx="12"/>
          </p:nvPr>
        </p:nvSpPr>
        <p:spPr/>
        <p:txBody>
          <a:bodyPr/>
          <a:lstStyle/>
          <a:p>
            <a:fld id="{8C81BD95-1FB2-4151-86DD-AE41E8F63D21}" type="slidenum">
              <a:rPr lang="en-US" smtClean="0"/>
              <a:t>1</a:t>
            </a:fld>
            <a:endParaRPr lang="en-US"/>
          </a:p>
        </p:txBody>
      </p:sp>
      <p:sp>
        <p:nvSpPr>
          <p:cNvPr id="6" name="TextBox 5"/>
          <p:cNvSpPr txBox="1"/>
          <p:nvPr/>
        </p:nvSpPr>
        <p:spPr>
          <a:xfrm>
            <a:off x="4142317" y="3248022"/>
            <a:ext cx="1524000" cy="1323439"/>
          </a:xfrm>
          <a:prstGeom prst="rect">
            <a:avLst/>
          </a:prstGeom>
          <a:noFill/>
        </p:spPr>
        <p:txBody>
          <a:bodyPr wrap="square" rtlCol="0">
            <a:spAutoFit/>
          </a:bodyPr>
          <a:lstStyle/>
          <a:p>
            <a:pPr algn="ctr"/>
            <a:r>
              <a:rPr lang="en-US" sz="2000">
                <a:latin typeface="Times New Roman" pitchFamily="18" charset="0"/>
                <a:cs typeface="Times New Roman" pitchFamily="18" charset="0"/>
              </a:rPr>
              <a:t>YAMINI </a:t>
            </a:r>
            <a:r>
              <a:rPr lang="en-US" sz="2000" smtClean="0">
                <a:latin typeface="Times New Roman" pitchFamily="18" charset="0"/>
                <a:cs typeface="Times New Roman" pitchFamily="18" charset="0"/>
              </a:rPr>
              <a:t>P</a:t>
            </a:r>
          </a:p>
          <a:p>
            <a:pPr algn="ctr"/>
            <a:r>
              <a:rPr lang="en-US" sz="2000" smtClean="0">
                <a:latin typeface="Times New Roman" pitchFamily="18" charset="0"/>
                <a:cs typeface="Times New Roman" pitchFamily="18" charset="0"/>
              </a:rPr>
              <a:t>17831A0473</a:t>
            </a:r>
          </a:p>
          <a:p>
            <a:pPr algn="ctr"/>
            <a:r>
              <a:rPr lang="en-US" sz="2000">
                <a:latin typeface="Times New Roman" pitchFamily="18" charset="0"/>
                <a:cs typeface="Times New Roman" pitchFamily="18" charset="0"/>
              </a:rPr>
              <a:t>ECE – 4B</a:t>
            </a:r>
          </a:p>
          <a:p>
            <a:pPr algn="ctr"/>
            <a:endParaRPr lang="en-US" sz="2000">
              <a:latin typeface="Times New Roman" pitchFamily="18" charset="0"/>
              <a:cs typeface="Times New Roman" pitchFamily="18" charset="0"/>
            </a:endParaRPr>
          </a:p>
        </p:txBody>
      </p:sp>
      <p:sp>
        <p:nvSpPr>
          <p:cNvPr id="12" name="TextBox 11"/>
          <p:cNvSpPr txBox="1"/>
          <p:nvPr/>
        </p:nvSpPr>
        <p:spPr>
          <a:xfrm>
            <a:off x="6248400" y="3248023"/>
            <a:ext cx="2476500" cy="1323439"/>
          </a:xfrm>
          <a:prstGeom prst="rect">
            <a:avLst/>
          </a:prstGeom>
          <a:noFill/>
        </p:spPr>
        <p:txBody>
          <a:bodyPr wrap="square" rtlCol="0">
            <a:spAutoFit/>
          </a:bodyPr>
          <a:lstStyle/>
          <a:p>
            <a:pPr algn="ctr"/>
            <a:r>
              <a:rPr lang="en-US" sz="2000" smtClean="0">
                <a:latin typeface="Times New Roman" pitchFamily="18" charset="0"/>
                <a:cs typeface="Times New Roman" pitchFamily="18" charset="0"/>
              </a:rPr>
              <a:t>VYDA SUMANA</a:t>
            </a:r>
          </a:p>
          <a:p>
            <a:pPr algn="ctr"/>
            <a:r>
              <a:rPr lang="en-US" sz="2000" smtClean="0">
                <a:latin typeface="Times New Roman" pitchFamily="18" charset="0"/>
                <a:cs typeface="Times New Roman" pitchFamily="18" charset="0"/>
              </a:rPr>
              <a:t>17831A04B4</a:t>
            </a:r>
          </a:p>
          <a:p>
            <a:pPr algn="ctr"/>
            <a:r>
              <a:rPr lang="en-US" sz="2000">
                <a:latin typeface="Times New Roman" pitchFamily="18" charset="0"/>
                <a:cs typeface="Times New Roman" pitchFamily="18" charset="0"/>
              </a:rPr>
              <a:t>ECE – 4B</a:t>
            </a:r>
          </a:p>
          <a:p>
            <a:pPr algn="ctr"/>
            <a:endParaRPr lang="en-US" sz="2000">
              <a:latin typeface="Times New Roman" pitchFamily="18" charset="0"/>
              <a:cs typeface="Times New Roman" pitchFamily="18" charset="0"/>
            </a:endParaRPr>
          </a:p>
        </p:txBody>
      </p:sp>
    </p:spTree>
    <p:extLst>
      <p:ext uri="{BB962C8B-B14F-4D97-AF65-F5344CB8AC3E}">
        <p14:creationId xmlns:p14="http://schemas.microsoft.com/office/powerpoint/2010/main" val="21031682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noEditPoints="1"/>
          </p:cNvSpPr>
          <p:nvPr>
            <p:ph idx="1"/>
          </p:nvPr>
        </p:nvSpPr>
        <p:spPr>
          <a:xfrm>
            <a:off x="533400" y="762000"/>
            <a:ext cx="7886700" cy="4351338"/>
          </a:xfrm>
          <a:prstGeom prst="rect">
            <a:avLst/>
          </a:prstGeom>
        </p:spPr>
        <p:txBody>
          <a:bodyPr>
            <a:noAutofit/>
          </a:bodyPr>
          <a:lstStyle/>
          <a:p>
            <a:pPr marL="514350" indent="-514350">
              <a:buFont typeface="+mj-lt"/>
              <a:buAutoNum type="arabicPeriod"/>
            </a:pPr>
            <a:r>
              <a:rPr lang="en-US" sz="2800" err="1">
                <a:latin typeface="Times New Roman" pitchFamily="18" charset="0"/>
                <a:ea typeface="Sitka Heading" panose="02000505000000020004" pitchFamily="2" charset="0"/>
                <a:cs typeface="Times New Roman" pitchFamily="18" charset="0"/>
              </a:rPr>
              <a:t>Arduino</a:t>
            </a:r>
            <a:r>
              <a:rPr lang="en-US" sz="2800">
                <a:latin typeface="Times New Roman" pitchFamily="18" charset="0"/>
                <a:ea typeface="Sitka Heading" panose="02000505000000020004" pitchFamily="2" charset="0"/>
                <a:cs typeface="Times New Roman" pitchFamily="18" charset="0"/>
              </a:rPr>
              <a:t> </a:t>
            </a:r>
            <a:r>
              <a:rPr lang="en-US" sz="2800" smtClean="0">
                <a:latin typeface="Times New Roman" pitchFamily="18" charset="0"/>
                <a:ea typeface="Sitka Heading" panose="02000505000000020004" pitchFamily="2" charset="0"/>
                <a:cs typeface="Times New Roman" pitchFamily="18" charset="0"/>
              </a:rPr>
              <a:t>UNO</a:t>
            </a:r>
          </a:p>
          <a:p>
            <a:pPr marL="514350" indent="-514350">
              <a:buFont typeface="+mj-lt"/>
              <a:buAutoNum type="arabicPeriod"/>
            </a:pPr>
            <a:r>
              <a:rPr lang="en-US" sz="2800">
                <a:latin typeface="Times New Roman" pitchFamily="18" charset="0"/>
                <a:ea typeface="Sitka Heading" panose="02000505000000020004" pitchFamily="2" charset="0"/>
                <a:cs typeface="Times New Roman" pitchFamily="18" charset="0"/>
              </a:rPr>
              <a:t>Water </a:t>
            </a:r>
            <a:r>
              <a:rPr lang="en-US" sz="2800" smtClean="0">
                <a:latin typeface="Times New Roman" pitchFamily="18" charset="0"/>
                <a:ea typeface="Sitka Heading" panose="02000505000000020004" pitchFamily="2" charset="0"/>
                <a:cs typeface="Times New Roman" pitchFamily="18" charset="0"/>
              </a:rPr>
              <a:t>level sensor</a:t>
            </a:r>
            <a:endParaRPr lang="en-US" sz="2800">
              <a:latin typeface="Times New Roman" pitchFamily="18" charset="0"/>
              <a:ea typeface="Sitka Heading" panose="02000505000000020004" pitchFamily="2" charset="0"/>
              <a:cs typeface="Times New Roman" pitchFamily="18" charset="0"/>
            </a:endParaRPr>
          </a:p>
          <a:p>
            <a:pPr marL="514350" indent="-514350">
              <a:buFont typeface="+mj-lt"/>
              <a:buAutoNum type="arabicPeriod"/>
            </a:pPr>
            <a:r>
              <a:rPr lang="en-US" sz="2800">
                <a:latin typeface="Times New Roman" pitchFamily="18" charset="0"/>
                <a:ea typeface="Sitka Heading" panose="02000505000000020004" pitchFamily="2" charset="0"/>
                <a:cs typeface="Times New Roman" pitchFamily="18" charset="0"/>
              </a:rPr>
              <a:t>Rain fall </a:t>
            </a:r>
            <a:r>
              <a:rPr lang="en-US" sz="2800" smtClean="0">
                <a:latin typeface="Times New Roman" pitchFamily="18" charset="0"/>
                <a:ea typeface="Sitka Heading" panose="02000505000000020004" pitchFamily="2" charset="0"/>
                <a:cs typeface="Times New Roman" pitchFamily="18" charset="0"/>
              </a:rPr>
              <a:t>sensor</a:t>
            </a:r>
            <a:endParaRPr lang="en-US" sz="2800" dirty="0">
              <a:latin typeface="Times New Roman" pitchFamily="18" charset="0"/>
              <a:ea typeface="Sitka Heading" panose="02000505000000020004" pitchFamily="2" charset="0"/>
              <a:cs typeface="Times New Roman" pitchFamily="18" charset="0"/>
            </a:endParaRPr>
          </a:p>
          <a:p>
            <a:pPr marL="514350" indent="-514350">
              <a:buFont typeface="+mj-lt"/>
              <a:buAutoNum type="arabicPeriod"/>
            </a:pPr>
            <a:r>
              <a:rPr lang="en-US" sz="2800" smtClean="0">
                <a:latin typeface="Times New Roman" pitchFamily="18" charset="0"/>
                <a:ea typeface="Sitka Heading" panose="02000505000000020004" pitchFamily="2" charset="0"/>
                <a:cs typeface="Times New Roman" pitchFamily="18" charset="0"/>
              </a:rPr>
              <a:t>Ultra </a:t>
            </a:r>
            <a:r>
              <a:rPr lang="en-US" sz="2800" dirty="0">
                <a:latin typeface="Times New Roman" pitchFamily="18" charset="0"/>
                <a:ea typeface="Sitka Heading" panose="02000505000000020004" pitchFamily="2" charset="0"/>
                <a:cs typeface="Times New Roman" pitchFamily="18" charset="0"/>
              </a:rPr>
              <a:t>Sonic sensor</a:t>
            </a:r>
          </a:p>
          <a:p>
            <a:pPr marL="514350" indent="-514350">
              <a:buFont typeface="+mj-lt"/>
              <a:buAutoNum type="arabicPeriod"/>
            </a:pPr>
            <a:r>
              <a:rPr lang="en-US" sz="2800" smtClean="0">
                <a:latin typeface="Times New Roman" pitchFamily="18" charset="0"/>
                <a:ea typeface="Sitka Heading" panose="02000505000000020004" pitchFamily="2" charset="0"/>
                <a:cs typeface="Times New Roman" pitchFamily="18" charset="0"/>
              </a:rPr>
              <a:t>Temperature </a:t>
            </a:r>
            <a:r>
              <a:rPr lang="en-US" sz="2800">
                <a:latin typeface="Times New Roman" pitchFamily="18" charset="0"/>
                <a:ea typeface="Sitka Heading" panose="02000505000000020004" pitchFamily="2" charset="0"/>
                <a:cs typeface="Times New Roman" pitchFamily="18" charset="0"/>
              </a:rPr>
              <a:t>sensor</a:t>
            </a:r>
          </a:p>
          <a:p>
            <a:pPr marL="514350" indent="-514350">
              <a:buFont typeface="+mj-lt"/>
              <a:buAutoNum type="arabicPeriod"/>
            </a:pPr>
            <a:r>
              <a:rPr lang="en-US" sz="2800" smtClean="0">
                <a:latin typeface="Times New Roman" pitchFamily="18" charset="0"/>
                <a:ea typeface="Sitka Heading" panose="02000505000000020004" pitchFamily="2" charset="0"/>
                <a:cs typeface="Times New Roman" pitchFamily="18" charset="0"/>
              </a:rPr>
              <a:t>LCD</a:t>
            </a:r>
            <a:endParaRPr lang="en-US" sz="2800" dirty="0">
              <a:latin typeface="Times New Roman" pitchFamily="18" charset="0"/>
              <a:ea typeface="Sitka Heading" panose="02000505000000020004" pitchFamily="2" charset="0"/>
              <a:cs typeface="Times New Roman" pitchFamily="18" charset="0"/>
            </a:endParaRPr>
          </a:p>
          <a:p>
            <a:pPr marL="514350" indent="-514350">
              <a:buFont typeface="+mj-lt"/>
              <a:buAutoNum type="arabicPeriod"/>
            </a:pPr>
            <a:r>
              <a:rPr lang="en-US" sz="2800" dirty="0">
                <a:latin typeface="Times New Roman" pitchFamily="18" charset="0"/>
                <a:ea typeface="Sitka Heading" panose="02000505000000020004" pitchFamily="2" charset="0"/>
                <a:cs typeface="Times New Roman" pitchFamily="18" charset="0"/>
              </a:rPr>
              <a:t>Buzzer</a:t>
            </a:r>
          </a:p>
          <a:p>
            <a:pPr marL="514350" indent="-514350">
              <a:buFont typeface="+mj-lt"/>
              <a:buAutoNum type="arabicPeriod"/>
            </a:pPr>
            <a:r>
              <a:rPr lang="en-US" sz="2800" smtClean="0">
                <a:latin typeface="Times New Roman" pitchFamily="18" charset="0"/>
                <a:ea typeface="Sitka Heading" panose="02000505000000020004" pitchFamily="2" charset="0"/>
                <a:cs typeface="Times New Roman" pitchFamily="18" charset="0"/>
              </a:rPr>
              <a:t>IoT </a:t>
            </a:r>
            <a:r>
              <a:rPr lang="en-US" sz="2800" dirty="0" smtClean="0">
                <a:latin typeface="Times New Roman" pitchFamily="18" charset="0"/>
                <a:ea typeface="Sitka Heading" panose="02000505000000020004" pitchFamily="2" charset="0"/>
                <a:cs typeface="Times New Roman" pitchFamily="18" charset="0"/>
              </a:rPr>
              <a:t>Module</a:t>
            </a:r>
          </a:p>
          <a:p>
            <a:pPr marL="514350" indent="-514350">
              <a:buFont typeface="+mj-lt"/>
              <a:buAutoNum type="arabicPeriod"/>
            </a:pPr>
            <a:r>
              <a:rPr lang="en-US" sz="2800" smtClean="0">
                <a:latin typeface="Times New Roman" pitchFamily="18" charset="0"/>
                <a:ea typeface="Sitka Heading" panose="02000505000000020004" pitchFamily="2" charset="0"/>
                <a:cs typeface="Times New Roman" pitchFamily="18" charset="0"/>
              </a:rPr>
              <a:t>L293D </a:t>
            </a:r>
            <a:r>
              <a:rPr lang="en-US" sz="2800" dirty="0" smtClean="0">
                <a:latin typeface="Times New Roman" pitchFamily="18" charset="0"/>
                <a:ea typeface="Sitka Heading" panose="02000505000000020004" pitchFamily="2" charset="0"/>
                <a:cs typeface="Times New Roman" pitchFamily="18" charset="0"/>
              </a:rPr>
              <a:t>MOTOR DRIVER</a:t>
            </a:r>
          </a:p>
          <a:p>
            <a:pPr marL="514350" indent="-514350">
              <a:buFont typeface="+mj-lt"/>
              <a:buAutoNum type="arabicPeriod"/>
            </a:pPr>
            <a:r>
              <a:rPr lang="en-US" sz="2800" dirty="0" smtClean="0">
                <a:latin typeface="Times New Roman" pitchFamily="18" charset="0"/>
                <a:ea typeface="Sitka Heading" panose="02000505000000020004" pitchFamily="2" charset="0"/>
                <a:cs typeface="Times New Roman" pitchFamily="18" charset="0"/>
              </a:rPr>
              <a:t>DC MOTOR</a:t>
            </a:r>
            <a:endParaRPr lang="en-US" sz="2800" dirty="0">
              <a:latin typeface="Times New Roman" pitchFamily="18" charset="0"/>
              <a:ea typeface="Sitka Heading" panose="02000505000000020004" pitchFamily="2" charset="0"/>
              <a:cs typeface="Times New Roman" pitchFamily="18" charset="0"/>
            </a:endParaRPr>
          </a:p>
          <a:p>
            <a:pPr marL="514350" indent="-514350">
              <a:buFont typeface="+mj-lt"/>
              <a:buAutoNum type="arabicPeriod"/>
            </a:pPr>
            <a:endParaRPr lang="en-US" dirty="0">
              <a:latin typeface="Times New Roman" pitchFamily="18" charset="0"/>
              <a:ea typeface="Sitka Heading" panose="02000505000000020004" pitchFamily="2" charset="0"/>
              <a:cs typeface="Times New Roman" pitchFamily="18" charset="0"/>
            </a:endParaRPr>
          </a:p>
          <a:p>
            <a:pPr marL="514350" indent="-514350">
              <a:buFont typeface="+mj-lt"/>
              <a:buAutoNum type="arabicPeriod"/>
            </a:pPr>
            <a:endParaRPr lang="en-US" dirty="0">
              <a:latin typeface="Times New Roman" pitchFamily="18" charset="0"/>
              <a:ea typeface="Sitka Heading" panose="02000505000000020004" pitchFamily="2" charset="0"/>
              <a:cs typeface="Times New Roman" pitchFamily="18" charset="0"/>
            </a:endParaRPr>
          </a:p>
        </p:txBody>
      </p:sp>
      <p:sp>
        <p:nvSpPr>
          <p:cNvPr id="2" name="Title 1"/>
          <p:cNvSpPr>
            <a:spLocks noGrp="1" noEditPoints="1"/>
          </p:cNvSpPr>
          <p:nvPr>
            <p:ph type="title"/>
          </p:nvPr>
        </p:nvSpPr>
        <p:spPr>
          <a:xfrm>
            <a:off x="457200" y="152400"/>
            <a:ext cx="7162800" cy="762000"/>
          </a:xfrm>
          <a:prstGeom prst="rect">
            <a:avLst/>
          </a:prstGeom>
        </p:spPr>
        <p:txBody>
          <a:bodyPr>
            <a:normAutofit/>
          </a:bodyPr>
          <a:lstStyle/>
          <a:p>
            <a:r>
              <a:rPr lang="en-US" sz="4000" b="1">
                <a:latin typeface="Times New Roman" pitchFamily="18" charset="0"/>
                <a:cs typeface="Times New Roman" pitchFamily="18" charset="0"/>
              </a:rPr>
              <a:t>HARDWARE COMPONENTS</a:t>
            </a:r>
            <a:endParaRPr sz="4000" b="1" dirty="0"/>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10</a:t>
            </a:fld>
            <a:endParaRPr lang="en-US"/>
          </a:p>
        </p:txBody>
      </p:sp>
    </p:spTree>
    <p:extLst>
      <p:ext uri="{BB962C8B-B14F-4D97-AF65-F5344CB8AC3E}">
        <p14:creationId xmlns:p14="http://schemas.microsoft.com/office/powerpoint/2010/main" val="30062253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010400" cy="565150"/>
          </a:xfrm>
        </p:spPr>
        <p:txBody>
          <a:bodyPr>
            <a:noAutofit/>
          </a:bodyPr>
          <a:lstStyle/>
          <a:p>
            <a:r>
              <a:rPr lang="en-US" sz="4000" b="1" smtClean="0">
                <a:latin typeface="Times New Roman" pitchFamily="18" charset="0"/>
                <a:cs typeface="Times New Roman" pitchFamily="18" charset="0"/>
              </a:rPr>
              <a:t>1. Arduino UNO</a:t>
            </a:r>
            <a:endParaRPr lang="en-US" sz="4000" b="1">
              <a:latin typeface="Times New Roman" pitchFamily="18" charset="0"/>
              <a:cs typeface="Times New Roman" pitchFamily="18" charset="0"/>
            </a:endParaRPr>
          </a:p>
        </p:txBody>
      </p:sp>
      <p:pic>
        <p:nvPicPr>
          <p:cNvPr id="6" name="Content Placeholder 5"/>
          <p:cNvPicPr>
            <a:picLocks noGrp="1" noChangeAspect="1"/>
          </p:cNvPicPr>
          <p:nvPr>
            <p:ph idx="1"/>
          </p:nvPr>
        </p:nvPicPr>
        <p:blipFill rotWithShape="1">
          <a:blip r:embed="rId2"/>
          <a:srcRect l="11664" t="9755" r="10400" b="8586"/>
          <a:stretch/>
        </p:blipFill>
        <p:spPr>
          <a:xfrm>
            <a:off x="762000" y="838200"/>
            <a:ext cx="6781800" cy="3124200"/>
          </a:xfrm>
          <a:prstGeom prst="rect">
            <a:avLst/>
          </a:prstGeom>
        </p:spPr>
      </p:pic>
      <p:sp>
        <p:nvSpPr>
          <p:cNvPr id="4" name="Content Placeholder 2"/>
          <p:cNvSpPr txBox="1">
            <a:spLocks noEditPoints="1"/>
          </p:cNvSpPr>
          <p:nvPr/>
        </p:nvSpPr>
        <p:spPr>
          <a:xfrm>
            <a:off x="457200" y="4114800"/>
            <a:ext cx="8153400" cy="2362200"/>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800" smtClean="0">
                <a:latin typeface="Times New Roman" panose="02020603050405020304" pitchFamily="18" charset="0"/>
                <a:ea typeface="Times New Roman" panose="02020603050405020304" pitchFamily="18" charset="0"/>
                <a:cs typeface="Times New Roman" panose="02020603050405020304" pitchFamily="18" charset="0"/>
              </a:rPr>
              <a:t>Arduino Uno is a microcontroller board based on the ATmega328P. </a:t>
            </a:r>
          </a:p>
          <a:p>
            <a:pPr algn="just"/>
            <a:r>
              <a:rPr lang="en-US" sz="2800" smtClean="0">
                <a:latin typeface="Times New Roman" panose="02020603050405020304" pitchFamily="18" charset="0"/>
                <a:ea typeface="Times New Roman" panose="02020603050405020304" pitchFamily="18" charset="0"/>
                <a:cs typeface="Times New Roman" panose="02020603050405020304" pitchFamily="18" charset="0"/>
              </a:rPr>
              <a:t>It has 14 digital input/output pins (of which 6 can be used as PWM outputs), 6 analog inputs, a 16 MHz quartz crystal, a USB connection, a power jack and a reset button.</a:t>
            </a:r>
            <a:endParaRPr lang="en-US" sz="28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11</a:t>
            </a:fld>
            <a:endParaRPr lang="en-US"/>
          </a:p>
        </p:txBody>
      </p:sp>
    </p:spTree>
    <p:extLst>
      <p:ext uri="{BB962C8B-B14F-4D97-AF65-F5344CB8AC3E}">
        <p14:creationId xmlns:p14="http://schemas.microsoft.com/office/powerpoint/2010/main" val="1793693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12</a:t>
            </a:fld>
            <a:endParaRPr lang="en-US"/>
          </a:p>
        </p:txBody>
      </p:sp>
      <p:pic>
        <p:nvPicPr>
          <p:cNvPr id="8" name="Picture 7"/>
          <p:cNvPicPr/>
          <p:nvPr/>
        </p:nvPicPr>
        <p:blipFill>
          <a:blip r:embed="rId2" cstate="print">
            <a:extLst>
              <a:ext uri="{28A0092B-C50C-407E-A947-70E740481C1C}">
                <a14:useLocalDpi xmlns:a14="http://schemas.microsoft.com/office/drawing/2010/main" val="0"/>
              </a:ext>
            </a:extLst>
          </a:blip>
          <a:stretch>
            <a:fillRect/>
          </a:stretch>
        </p:blipFill>
        <p:spPr>
          <a:xfrm>
            <a:off x="838200" y="990600"/>
            <a:ext cx="7391400" cy="5105400"/>
          </a:xfrm>
          <a:prstGeom prst="rect">
            <a:avLst/>
          </a:prstGeom>
        </p:spPr>
      </p:pic>
      <p:sp>
        <p:nvSpPr>
          <p:cNvPr id="9" name="TextBox 8"/>
          <p:cNvSpPr txBox="1"/>
          <p:nvPr/>
        </p:nvSpPr>
        <p:spPr>
          <a:xfrm>
            <a:off x="876300" y="304800"/>
            <a:ext cx="5981700" cy="523220"/>
          </a:xfrm>
          <a:prstGeom prst="rect">
            <a:avLst/>
          </a:prstGeom>
          <a:noFill/>
        </p:spPr>
        <p:txBody>
          <a:bodyPr wrap="square" rtlCol="0">
            <a:spAutoFit/>
          </a:bodyPr>
          <a:lstStyle/>
          <a:p>
            <a:r>
              <a:rPr lang="en-US" sz="2800" b="1" smtClean="0">
                <a:latin typeface="Times New Roman" pitchFamily="18" charset="0"/>
                <a:cs typeface="Times New Roman" pitchFamily="18" charset="0"/>
              </a:rPr>
              <a:t>Arduino UNO Pin Diagram</a:t>
            </a:r>
            <a:endParaRPr lang="en-US" sz="2800" b="1">
              <a:latin typeface="Times New Roman" pitchFamily="18" charset="0"/>
              <a:cs typeface="Times New Roman" pitchFamily="18" charset="0"/>
            </a:endParaRPr>
          </a:p>
        </p:txBody>
      </p:sp>
    </p:spTree>
    <p:extLst>
      <p:ext uri="{BB962C8B-B14F-4D97-AF65-F5344CB8AC3E}">
        <p14:creationId xmlns:p14="http://schemas.microsoft.com/office/powerpoint/2010/main" val="39964225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29600" cy="809439"/>
          </a:xfrm>
        </p:spPr>
        <p:txBody>
          <a:bodyPr>
            <a:normAutofit/>
          </a:bodyPr>
          <a:lstStyle/>
          <a:p>
            <a:pPr algn="l"/>
            <a:r>
              <a:rPr lang="en-US" sz="4000" b="1" smtClean="0">
                <a:latin typeface="Times New Roman" pitchFamily="18" charset="0"/>
                <a:cs typeface="Times New Roman" pitchFamily="18" charset="0"/>
              </a:rPr>
              <a:t>2. Water level sensor</a:t>
            </a:r>
            <a:endParaRPr lang="en-US" sz="4000" b="1">
              <a:latin typeface="Times New Roman" pitchFamily="18" charset="0"/>
              <a:cs typeface="Times New Roman" pitchFamily="18" charset="0"/>
            </a:endParaRPr>
          </a:p>
        </p:txBody>
      </p:sp>
      <p:sp>
        <p:nvSpPr>
          <p:cNvPr id="4" name="Rectangle 3"/>
          <p:cNvSpPr/>
          <p:nvPr/>
        </p:nvSpPr>
        <p:spPr>
          <a:xfrm>
            <a:off x="457200" y="1066800"/>
            <a:ext cx="4876800" cy="2554545"/>
          </a:xfrm>
          <a:prstGeom prst="rect">
            <a:avLst/>
          </a:prstGeom>
        </p:spPr>
        <p:txBody>
          <a:bodyPr wrap="square">
            <a:spAutoFit/>
          </a:bodyPr>
          <a:lstStyle/>
          <a:p>
            <a:pPr algn="just"/>
            <a:r>
              <a:rPr lang="en-US" sz="2000" smtClean="0">
                <a:latin typeface="Times New Roman" pitchFamily="18" charset="0"/>
                <a:cs typeface="Times New Roman" pitchFamily="18" charset="0"/>
              </a:rPr>
              <a:t>	The water level sensor contains three wires in which one wire is consider as a reference (i.e., VCC), second wire is considered as a low level indicator and another wire is assumed to be the high level indicator. The low level and high level wires are connected to the controller analog or digital pins.</a:t>
            </a:r>
            <a:endParaRPr lang="en-US" sz="2000">
              <a:latin typeface="Times New Roman" pitchFamily="18" charset="0"/>
              <a:cs typeface="Times New Roman" pitchFamily="18" charset="0"/>
            </a:endParaRPr>
          </a:p>
        </p:txBody>
      </p:sp>
      <p:pic>
        <p:nvPicPr>
          <p:cNvPr id="1026" name="Picture 2" descr="C:\Users\91949\OneDrive\Desktop\MAJOR Edition\Screenshot 2021-06-13 101244.png"/>
          <p:cNvPicPr>
            <a:picLocks noChangeAspect="1" noChangeArrowheads="1"/>
          </p:cNvPicPr>
          <p:nvPr/>
        </p:nvPicPr>
        <p:blipFill rotWithShape="1">
          <a:blip r:embed="rId2">
            <a:extLst>
              <a:ext uri="{28A0092B-C50C-407E-A947-70E740481C1C}">
                <a14:useLocalDpi xmlns:a14="http://schemas.microsoft.com/office/drawing/2010/main" val="0"/>
              </a:ext>
            </a:extLst>
          </a:blip>
          <a:srcRect r="21937" b="18389"/>
          <a:stretch/>
        </p:blipFill>
        <p:spPr bwMode="auto">
          <a:xfrm>
            <a:off x="533400" y="4191000"/>
            <a:ext cx="7410450" cy="229552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33400" y="3581399"/>
            <a:ext cx="3336471" cy="461665"/>
          </a:xfrm>
          <a:prstGeom prst="rect">
            <a:avLst/>
          </a:prstGeom>
          <a:noFill/>
        </p:spPr>
        <p:txBody>
          <a:bodyPr wrap="square" rtlCol="0">
            <a:spAutoFit/>
          </a:bodyPr>
          <a:lstStyle/>
          <a:p>
            <a:r>
              <a:rPr lang="en-US" sz="2400" b="1" smtClean="0">
                <a:latin typeface="Times New Roman" pitchFamily="18" charset="0"/>
                <a:cs typeface="Times New Roman" pitchFamily="18" charset="0"/>
              </a:rPr>
              <a:t>Interfacing Diagram</a:t>
            </a:r>
            <a:endParaRPr lang="en-US" sz="2400" b="1">
              <a:latin typeface="Times New Roman" pitchFamily="18" charset="0"/>
              <a:cs typeface="Times New Roman" pitchFamily="18" charset="0"/>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6250" t="18802" r="54375" b="37336"/>
          <a:stretch/>
        </p:blipFill>
        <p:spPr>
          <a:xfrm>
            <a:off x="6172200" y="818584"/>
            <a:ext cx="1771650" cy="2494985"/>
          </a:xfrm>
          <a:prstGeom prst="rect">
            <a:avLst/>
          </a:prstGeom>
        </p:spPr>
      </p:pic>
      <p:sp>
        <p:nvSpPr>
          <p:cNvPr id="6" name="Footer Placeholder 5"/>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13</a:t>
            </a:fld>
            <a:endParaRPr lang="en-US"/>
          </a:p>
        </p:txBody>
      </p:sp>
    </p:spTree>
    <p:extLst>
      <p:ext uri="{BB962C8B-B14F-4D97-AF65-F5344CB8AC3E}">
        <p14:creationId xmlns:p14="http://schemas.microsoft.com/office/powerpoint/2010/main" val="11246690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9773" y="130314"/>
            <a:ext cx="4267200" cy="707886"/>
          </a:xfrm>
          <a:prstGeom prst="rect">
            <a:avLst/>
          </a:prstGeom>
          <a:noFill/>
        </p:spPr>
        <p:txBody>
          <a:bodyPr wrap="square" rtlCol="0">
            <a:spAutoFit/>
          </a:bodyPr>
          <a:lstStyle/>
          <a:p>
            <a:r>
              <a:rPr lang="en-US" sz="4000" b="1" smtClean="0">
                <a:latin typeface="Times New Roman" pitchFamily="18" charset="0"/>
                <a:cs typeface="Times New Roman" pitchFamily="18" charset="0"/>
              </a:rPr>
              <a:t>3. Rainfall sensor</a:t>
            </a:r>
            <a:endParaRPr lang="en-US" sz="4000" b="1">
              <a:latin typeface="Times New Roman" pitchFamily="18" charset="0"/>
              <a:cs typeface="Times New Roman" pitchFamily="18" charset="0"/>
            </a:endParaRPr>
          </a:p>
        </p:txBody>
      </p:sp>
      <p:pic>
        <p:nvPicPr>
          <p:cNvPr id="14" name="Picture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2200" y="838200"/>
            <a:ext cx="2362200" cy="2438400"/>
          </a:xfrm>
          <a:prstGeom prst="rect">
            <a:avLst/>
          </a:prstGeom>
        </p:spPr>
      </p:pic>
      <p:sp>
        <p:nvSpPr>
          <p:cNvPr id="6" name="Rectangle 5"/>
          <p:cNvSpPr/>
          <p:nvPr/>
        </p:nvSpPr>
        <p:spPr>
          <a:xfrm>
            <a:off x="460248" y="2849601"/>
            <a:ext cx="4800600" cy="461665"/>
          </a:xfrm>
          <a:prstGeom prst="rect">
            <a:avLst/>
          </a:prstGeom>
        </p:spPr>
        <p:txBody>
          <a:bodyPr wrap="square">
            <a:spAutoFit/>
          </a:bodyPr>
          <a:lstStyle/>
          <a:p>
            <a:r>
              <a:rPr lang="en-US" sz="2400" b="1">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5" name="Rectangle 4"/>
          <p:cNvSpPr/>
          <p:nvPr/>
        </p:nvSpPr>
        <p:spPr>
          <a:xfrm>
            <a:off x="426720" y="1091434"/>
            <a:ext cx="4831080" cy="1569660"/>
          </a:xfrm>
          <a:prstGeom prst="rect">
            <a:avLst/>
          </a:prstGeom>
        </p:spPr>
        <p:txBody>
          <a:bodyPr wrap="square">
            <a:spAutoFit/>
          </a:bodyPr>
          <a:lstStyle/>
          <a:p>
            <a:pPr algn="just"/>
            <a:r>
              <a:rPr lang="en-US" sz="2400" smtClean="0">
                <a:latin typeface="Times New Roman" pitchFamily="18" charset="0"/>
                <a:cs typeface="Times New Roman" pitchFamily="18" charset="0"/>
              </a:rPr>
              <a:t>	A </a:t>
            </a:r>
            <a:r>
              <a:rPr lang="en-US" sz="2400">
                <a:latin typeface="Times New Roman" pitchFamily="18" charset="0"/>
                <a:cs typeface="Times New Roman" pitchFamily="18" charset="0"/>
              </a:rPr>
              <a:t>rain sensor is one kind of low-cost electronic sensor which is used to detect the rainfall or water drops. It works as a switch</a:t>
            </a:r>
            <a:r>
              <a:rPr lang="en-US" sz="2400" smtClean="0">
                <a:latin typeface="Times New Roman" pitchFamily="18" charset="0"/>
                <a:cs typeface="Times New Roman" pitchFamily="18" charset="0"/>
              </a:rPr>
              <a:t>.</a:t>
            </a:r>
            <a:endParaRPr lang="en-US" sz="240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166" t="5834" r="33452" b="11248"/>
          <a:stretch/>
        </p:blipFill>
        <p:spPr>
          <a:xfrm>
            <a:off x="81153" y="3430031"/>
            <a:ext cx="8042366" cy="2909325"/>
          </a:xfrm>
          <a:prstGeom prst="rect">
            <a:avLst/>
          </a:prstGeom>
        </p:spPr>
      </p:pic>
      <p:sp>
        <p:nvSpPr>
          <p:cNvPr id="2" name="Footer Placeholder 1"/>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14</a:t>
            </a:fld>
            <a:endParaRPr lang="en-US"/>
          </a:p>
        </p:txBody>
      </p:sp>
    </p:spTree>
    <p:extLst>
      <p:ext uri="{BB962C8B-B14F-4D97-AF65-F5344CB8AC3E}">
        <p14:creationId xmlns:p14="http://schemas.microsoft.com/office/powerpoint/2010/main" val="9796971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6720" y="85725"/>
            <a:ext cx="8229600" cy="838200"/>
          </a:xfrm>
        </p:spPr>
        <p:txBody>
          <a:bodyPr>
            <a:normAutofit/>
          </a:bodyPr>
          <a:lstStyle/>
          <a:p>
            <a:pPr algn="l"/>
            <a:r>
              <a:rPr lang="en-US" sz="4000" b="1" smtClean="0">
                <a:latin typeface="Times New Roman" pitchFamily="18" charset="0"/>
                <a:cs typeface="Times New Roman" pitchFamily="18" charset="0"/>
              </a:rPr>
              <a:t>4. UltraSonic Sensor</a:t>
            </a:r>
            <a:endParaRPr lang="en-US" sz="4000" b="1">
              <a:latin typeface="Times New Roman" pitchFamily="18" charset="0"/>
              <a:cs typeface="Times New Roman" pitchFamily="18" charset="0"/>
            </a:endParaRPr>
          </a:p>
        </p:txBody>
      </p:sp>
      <p:pic>
        <p:nvPicPr>
          <p:cNvPr id="8" name="Picture 7"/>
          <p:cNvPicPr>
            <a:picLocks noChangeAspect="1"/>
          </p:cNvPicPr>
          <p:nvPr/>
        </p:nvPicPr>
        <p:blipFill rotWithShape="1">
          <a:blip r:embed="rId2"/>
          <a:srcRect l="7085" t="12345" r="6207"/>
          <a:stretch/>
        </p:blipFill>
        <p:spPr>
          <a:xfrm>
            <a:off x="5638800" y="914400"/>
            <a:ext cx="3282696" cy="2133600"/>
          </a:xfrm>
          <a:prstGeom prst="rect">
            <a:avLst/>
          </a:prstGeom>
        </p:spPr>
      </p:pic>
      <p:sp>
        <p:nvSpPr>
          <p:cNvPr id="2" name="Rectangle 1"/>
          <p:cNvSpPr/>
          <p:nvPr/>
        </p:nvSpPr>
        <p:spPr>
          <a:xfrm>
            <a:off x="426720" y="3002042"/>
            <a:ext cx="4800600" cy="461665"/>
          </a:xfrm>
          <a:prstGeom prst="rect">
            <a:avLst/>
          </a:prstGeom>
        </p:spPr>
        <p:txBody>
          <a:bodyPr wrap="square">
            <a:spAutoFit/>
          </a:bodyPr>
          <a:lstStyle/>
          <a:p>
            <a:r>
              <a:rPr lang="en-US" sz="2400" b="1">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3" name="Rectangle 2"/>
          <p:cNvSpPr/>
          <p:nvPr/>
        </p:nvSpPr>
        <p:spPr>
          <a:xfrm>
            <a:off x="426720" y="1063050"/>
            <a:ext cx="5212080" cy="1938992"/>
          </a:xfrm>
          <a:prstGeom prst="rect">
            <a:avLst/>
          </a:prstGeom>
        </p:spPr>
        <p:txBody>
          <a:bodyPr wrap="square">
            <a:spAutoFit/>
          </a:bodyPr>
          <a:lstStyle/>
          <a:p>
            <a:pPr algn="just"/>
            <a:r>
              <a:rPr lang="en-US" sz="2400" smtClean="0">
                <a:solidFill>
                  <a:srgbClr val="000000"/>
                </a:solidFill>
                <a:latin typeface="Times New Roman" panose="02020603050405020304" pitchFamily="18" charset="0"/>
                <a:ea typeface="MS Mincho" panose="02020609040205080304" pitchFamily="49" charset="0"/>
                <a:cs typeface="Times New Roman" panose="02020603050405020304" pitchFamily="18" charset="0"/>
              </a:rPr>
              <a:t>	Ultrasonic sensor is device </a:t>
            </a:r>
            <a:r>
              <a:rPr lang="en-US" sz="2400">
                <a:solidFill>
                  <a:srgbClr val="000000"/>
                </a:solidFill>
                <a:latin typeface="Times New Roman" panose="02020603050405020304" pitchFamily="18" charset="0"/>
                <a:ea typeface="MS Mincho" panose="02020609040205080304" pitchFamily="49" charset="0"/>
                <a:cs typeface="Times New Roman" panose="02020603050405020304" pitchFamily="18" charset="0"/>
              </a:rPr>
              <a:t>that use sound waves above 20,000 Hz, beyond the range of human hearing, to measure and calculate distance from the sensor to a specified target object.</a:t>
            </a:r>
            <a:r>
              <a:rPr lang="en-US" sz="2400" b="1">
                <a:solidFill>
                  <a:srgbClr val="000000"/>
                </a:solidFill>
                <a:latin typeface="Times New Roman" panose="02020603050405020304" pitchFamily="18" charset="0"/>
                <a:ea typeface="MS Mincho" panose="02020609040205080304" pitchFamily="49" charset="0"/>
                <a:cs typeface="Times New Roman" panose="02020603050405020304" pitchFamily="18" charset="0"/>
              </a:rPr>
              <a:t> </a:t>
            </a:r>
            <a:endParaRPr lang="en-US" sz="2400" b="1" dirty="0">
              <a:solidFill>
                <a:srgbClr val="000000"/>
              </a:solidFill>
              <a:latin typeface="Times New Roman" panose="02020603050405020304" pitchFamily="18" charset="0"/>
              <a:ea typeface="MS Mincho" panose="02020609040205080304" pitchFamily="49" charset="0"/>
              <a:cs typeface="Times New Roman" panose="02020603050405020304" pitchFamily="18" charset="0"/>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11091" t="3571" r="7434" b="3928"/>
          <a:stretch/>
        </p:blipFill>
        <p:spPr>
          <a:xfrm>
            <a:off x="426720" y="3509664"/>
            <a:ext cx="8202930" cy="2767105"/>
          </a:xfrm>
          <a:prstGeom prst="rect">
            <a:avLst/>
          </a:prstGeom>
        </p:spPr>
      </p:pic>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15</a:t>
            </a:fld>
            <a:endParaRPr lang="en-US"/>
          </a:p>
        </p:txBody>
      </p:sp>
    </p:spTree>
    <p:extLst>
      <p:ext uri="{BB962C8B-B14F-4D97-AF65-F5344CB8AC3E}">
        <p14:creationId xmlns:p14="http://schemas.microsoft.com/office/powerpoint/2010/main" val="33370317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826008"/>
          </a:xfrm>
        </p:spPr>
        <p:txBody>
          <a:bodyPr>
            <a:normAutofit/>
          </a:bodyPr>
          <a:lstStyle/>
          <a:p>
            <a:pPr algn="l"/>
            <a:r>
              <a:rPr lang="en-US" sz="4000" b="1" smtClean="0">
                <a:latin typeface="Times New Roman" pitchFamily="18" charset="0"/>
                <a:cs typeface="Times New Roman" pitchFamily="18" charset="0"/>
              </a:rPr>
              <a:t>5. Temperature Sensor</a:t>
            </a:r>
            <a:endParaRPr lang="en-US" sz="4000" b="1">
              <a:latin typeface="Times New Roman" pitchFamily="18" charset="0"/>
              <a:cs typeface="Times New Roman" pitchFamily="18" charset="0"/>
            </a:endParaRPr>
          </a:p>
        </p:txBody>
      </p:sp>
      <p:pic>
        <p:nvPicPr>
          <p:cNvPr id="6" name="Picture 5"/>
          <p:cNvPicPr>
            <a:picLocks noChangeAspect="1"/>
          </p:cNvPicPr>
          <p:nvPr/>
        </p:nvPicPr>
        <p:blipFill>
          <a:blip r:embed="rId2"/>
          <a:srcRect/>
          <a:stretch>
            <a:fillRect/>
          </a:stretch>
        </p:blipFill>
        <p:spPr>
          <a:xfrm>
            <a:off x="6781798" y="762000"/>
            <a:ext cx="1869067" cy="2438400"/>
          </a:xfrm>
          <a:prstGeom prst="rect">
            <a:avLst/>
          </a:prstGeom>
        </p:spPr>
      </p:pic>
      <p:sp>
        <p:nvSpPr>
          <p:cNvPr id="3" name="Rectangle 2"/>
          <p:cNvSpPr/>
          <p:nvPr/>
        </p:nvSpPr>
        <p:spPr>
          <a:xfrm>
            <a:off x="609598" y="3190875"/>
            <a:ext cx="3124200" cy="461665"/>
          </a:xfrm>
          <a:prstGeom prst="rect">
            <a:avLst/>
          </a:prstGeom>
        </p:spPr>
        <p:txBody>
          <a:bodyPr wrap="square">
            <a:spAutoFit/>
          </a:bodyPr>
          <a:lstStyle/>
          <a:p>
            <a:r>
              <a:rPr lang="en-US" sz="2400" b="1">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7" name="Content Placeholder 2"/>
          <p:cNvSpPr txBox="1">
            <a:spLocks noEditPoints="1"/>
          </p:cNvSpPr>
          <p:nvPr/>
        </p:nvSpPr>
        <p:spPr>
          <a:xfrm>
            <a:off x="609598" y="1133475"/>
            <a:ext cx="6172200" cy="21756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400" smtClean="0">
                <a:latin typeface="Times New Roman" pitchFamily="18" charset="0"/>
                <a:cs typeface="Times New Roman" pitchFamily="18" charset="0"/>
              </a:rPr>
              <a:t>LM35 </a:t>
            </a:r>
            <a:r>
              <a:rPr lang="en-US" sz="2400">
                <a:latin typeface="Times New Roman" pitchFamily="18" charset="0"/>
                <a:cs typeface="Times New Roman" pitchFamily="18" charset="0"/>
              </a:rPr>
              <a:t>is a temperature sensor that </a:t>
            </a:r>
            <a:r>
              <a:rPr lang="en-US" sz="2400" smtClean="0">
                <a:latin typeface="Times New Roman" pitchFamily="18" charset="0"/>
                <a:cs typeface="Times New Roman" pitchFamily="18" charset="0"/>
              </a:rPr>
              <a:t>gives output as </a:t>
            </a:r>
            <a:r>
              <a:rPr lang="en-US" sz="2400">
                <a:latin typeface="Times New Roman" pitchFamily="18" charset="0"/>
                <a:cs typeface="Times New Roman" pitchFamily="18" charset="0"/>
              </a:rPr>
              <a:t>an analog signal which is proportional to the instantaneous </a:t>
            </a:r>
            <a:r>
              <a:rPr lang="en-US" sz="2400" smtClean="0">
                <a:latin typeface="Times New Roman" pitchFamily="18" charset="0"/>
                <a:cs typeface="Times New Roman" pitchFamily="18" charset="0"/>
              </a:rPr>
              <a:t>temperature.</a:t>
            </a:r>
          </a:p>
          <a:p>
            <a:pPr algn="just"/>
            <a:r>
              <a:rPr lang="en-US" sz="2400" smtClean="0">
                <a:latin typeface="Times New Roman" pitchFamily="18" charset="0"/>
                <a:cs typeface="Times New Roman" pitchFamily="18" charset="0"/>
              </a:rPr>
              <a:t>The </a:t>
            </a:r>
            <a:r>
              <a:rPr lang="en-US" sz="2400">
                <a:latin typeface="Times New Roman" pitchFamily="18" charset="0"/>
                <a:cs typeface="Times New Roman" pitchFamily="18" charset="0"/>
              </a:rPr>
              <a:t>output voltage can easily be interpreted to obtain a temperature reading in Celsius.</a:t>
            </a:r>
            <a:endParaRPr lang="en-US" sz="240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0983" r="18350"/>
          <a:stretch/>
        </p:blipFill>
        <p:spPr>
          <a:xfrm>
            <a:off x="609597" y="3671590"/>
            <a:ext cx="7610477" cy="2581870"/>
          </a:xfrm>
          <a:prstGeom prst="rect">
            <a:avLst/>
          </a:prstGeom>
        </p:spPr>
      </p:pic>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16</a:t>
            </a:fld>
            <a:endParaRPr lang="en-US"/>
          </a:p>
        </p:txBody>
      </p:sp>
    </p:spTree>
    <p:extLst>
      <p:ext uri="{BB962C8B-B14F-4D97-AF65-F5344CB8AC3E}">
        <p14:creationId xmlns:p14="http://schemas.microsoft.com/office/powerpoint/2010/main" val="42775804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48221"/>
            <a:ext cx="4419600" cy="707886"/>
          </a:xfrm>
          <a:prstGeom prst="rect">
            <a:avLst/>
          </a:prstGeom>
          <a:noFill/>
        </p:spPr>
        <p:txBody>
          <a:bodyPr wrap="square" rtlCol="0">
            <a:spAutoFit/>
          </a:bodyPr>
          <a:lstStyle/>
          <a:p>
            <a:r>
              <a:rPr lang="en-US" sz="4000" b="1" smtClean="0">
                <a:latin typeface="Times New Roman" pitchFamily="18" charset="0"/>
                <a:cs typeface="Times New Roman" pitchFamily="18" charset="0"/>
              </a:rPr>
              <a:t>6. LCD</a:t>
            </a:r>
            <a:endParaRPr lang="en-US" sz="4000" b="1">
              <a:latin typeface="Times New Roman" pitchFamily="18" charset="0"/>
              <a:cs typeface="Times New Roman" pitchFamily="18" charset="0"/>
            </a:endParaRPr>
          </a:p>
        </p:txBody>
      </p:sp>
      <p:pic>
        <p:nvPicPr>
          <p:cNvPr id="13" name="Picture 12"/>
          <p:cNvPicPr>
            <a:picLocks noChangeAspect="1"/>
          </p:cNvPicPr>
          <p:nvPr/>
        </p:nvPicPr>
        <p:blipFill rotWithShape="1">
          <a:blip r:embed="rId2"/>
          <a:srcRect l="9982" t="5787" r="12257" b="4959"/>
          <a:stretch/>
        </p:blipFill>
        <p:spPr>
          <a:xfrm rot="5400000">
            <a:off x="6076188" y="477012"/>
            <a:ext cx="2825496" cy="2633472"/>
          </a:xfrm>
          <a:prstGeom prst="rect">
            <a:avLst/>
          </a:prstGeom>
        </p:spPr>
      </p:pic>
      <p:sp>
        <p:nvSpPr>
          <p:cNvPr id="3" name="Rectangle 2"/>
          <p:cNvSpPr/>
          <p:nvPr/>
        </p:nvSpPr>
        <p:spPr>
          <a:xfrm>
            <a:off x="609600" y="3206495"/>
            <a:ext cx="2893741" cy="461665"/>
          </a:xfrm>
          <a:prstGeom prst="rect">
            <a:avLst/>
          </a:prstGeom>
        </p:spPr>
        <p:txBody>
          <a:bodyPr wrap="none">
            <a:spAutoFit/>
          </a:bodyPr>
          <a:lstStyle/>
          <a:p>
            <a:r>
              <a:rPr lang="en-US" sz="2400" b="1">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6" name="Content Placeholder 2"/>
          <p:cNvSpPr>
            <a:spLocks noGrp="1" noEditPoints="1"/>
          </p:cNvSpPr>
          <p:nvPr>
            <p:ph idx="1"/>
          </p:nvPr>
        </p:nvSpPr>
        <p:spPr>
          <a:xfrm>
            <a:off x="600075" y="990600"/>
            <a:ext cx="5257800" cy="1981508"/>
          </a:xfrm>
          <a:prstGeom prst="rect">
            <a:avLst/>
          </a:prstGeom>
        </p:spPr>
        <p:txBody>
          <a:bodyPr>
            <a:noAutofit/>
          </a:bodyPr>
          <a:lstStyle/>
          <a:p>
            <a:pPr algn="just"/>
            <a:r>
              <a:rPr lang="en-US" sz="2400" smtClean="0">
                <a:latin typeface="Times New Roman" pitchFamily="18" charset="0"/>
                <a:cs typeface="Times New Roman" pitchFamily="18" charset="0"/>
              </a:rPr>
              <a:t>LCD </a:t>
            </a:r>
            <a:r>
              <a:rPr lang="en-US" sz="2400">
                <a:latin typeface="Times New Roman" pitchFamily="18" charset="0"/>
                <a:cs typeface="Times New Roman" pitchFamily="18" charset="0"/>
              </a:rPr>
              <a:t>uses a liquid crystal to produce a visible </a:t>
            </a:r>
            <a:r>
              <a:rPr lang="en-US" sz="2400" smtClean="0">
                <a:latin typeface="Times New Roman" pitchFamily="18" charset="0"/>
                <a:cs typeface="Times New Roman" pitchFamily="18" charset="0"/>
              </a:rPr>
              <a:t>image</a:t>
            </a:r>
          </a:p>
          <a:p>
            <a:pPr algn="just"/>
            <a:r>
              <a:rPr lang="en-US" sz="24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LCD’s technologies allow displays to be much thinner when compared to a cathode ray tube (CRT) technology.</a:t>
            </a:r>
            <a:endParaRPr lang="en-US" sz="2400" b="0" i="0" u="none" strike="noStrike"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19052" b="20727"/>
          <a:stretch/>
        </p:blipFill>
        <p:spPr>
          <a:xfrm>
            <a:off x="609600" y="3668161"/>
            <a:ext cx="7990114" cy="2580239"/>
          </a:xfrm>
          <a:prstGeom prst="rect">
            <a:avLst/>
          </a:prstGeom>
        </p:spPr>
      </p:pic>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17</a:t>
            </a:fld>
            <a:endParaRPr lang="en-US"/>
          </a:p>
        </p:txBody>
      </p:sp>
    </p:spTree>
    <p:extLst>
      <p:ext uri="{BB962C8B-B14F-4D97-AF65-F5344CB8AC3E}">
        <p14:creationId xmlns:p14="http://schemas.microsoft.com/office/powerpoint/2010/main" val="6191295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33400" y="152400"/>
            <a:ext cx="8229600" cy="1143000"/>
          </a:xfrm>
        </p:spPr>
        <p:txBody>
          <a:bodyPr>
            <a:normAutofit/>
          </a:bodyPr>
          <a:lstStyle/>
          <a:p>
            <a:pPr algn="l"/>
            <a:r>
              <a:rPr lang="en-US" sz="4000" b="1" smtClean="0">
                <a:latin typeface="Times New Roman" pitchFamily="18" charset="0"/>
                <a:cs typeface="Times New Roman" pitchFamily="18" charset="0"/>
              </a:rPr>
              <a:t>7. Buzzer</a:t>
            </a:r>
            <a:endParaRPr lang="en-US" sz="4000" b="1">
              <a:latin typeface="Times New Roman" pitchFamily="18" charset="0"/>
              <a:cs typeface="Times New Roman" pitchFamily="18" charset="0"/>
            </a:endParaRPr>
          </a:p>
        </p:txBody>
      </p:sp>
      <p:pic>
        <p:nvPicPr>
          <p:cNvPr id="9" name="Picture 8"/>
          <p:cNvPicPr>
            <a:picLocks noChangeAspect="1"/>
          </p:cNvPicPr>
          <p:nvPr/>
        </p:nvPicPr>
        <p:blipFill>
          <a:blip r:embed="rId2"/>
          <a:srcRect/>
          <a:stretch>
            <a:fillRect/>
          </a:stretch>
        </p:blipFill>
        <p:spPr>
          <a:xfrm>
            <a:off x="5181600" y="1541388"/>
            <a:ext cx="3213351" cy="1828800"/>
          </a:xfrm>
          <a:prstGeom prst="rect">
            <a:avLst/>
          </a:prstGeom>
        </p:spPr>
      </p:pic>
      <p:sp>
        <p:nvSpPr>
          <p:cNvPr id="2" name="Rectangle 1"/>
          <p:cNvSpPr/>
          <p:nvPr/>
        </p:nvSpPr>
        <p:spPr>
          <a:xfrm>
            <a:off x="685800" y="3370187"/>
            <a:ext cx="2893741" cy="461665"/>
          </a:xfrm>
          <a:prstGeom prst="rect">
            <a:avLst/>
          </a:prstGeom>
        </p:spPr>
        <p:txBody>
          <a:bodyPr wrap="none">
            <a:spAutoFit/>
          </a:bodyPr>
          <a:lstStyle/>
          <a:p>
            <a:r>
              <a:rPr lang="en-US" sz="2400" b="1" smtClean="0">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3" name="Rectangle 2"/>
          <p:cNvSpPr/>
          <p:nvPr/>
        </p:nvSpPr>
        <p:spPr>
          <a:xfrm>
            <a:off x="609600" y="1143000"/>
            <a:ext cx="4572000" cy="2308324"/>
          </a:xfrm>
          <a:prstGeom prst="rect">
            <a:avLst/>
          </a:prstGeom>
        </p:spPr>
        <p:txBody>
          <a:bodyPr wrap="square">
            <a:spAutoFit/>
          </a:bodyPr>
          <a:lstStyle/>
          <a:p>
            <a:pPr algn="just"/>
            <a:r>
              <a:rPr lang="en-US" sz="24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 buzzer is a signaling device, usually electronic, typically used in automobiles, house hold appliances such as a microwave oven.</a:t>
            </a:r>
          </a:p>
          <a:p>
            <a:pPr algn="just"/>
            <a:endPar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6088" r="16121" b="3237"/>
          <a:stretch/>
        </p:blipFill>
        <p:spPr>
          <a:xfrm>
            <a:off x="609600" y="3831853"/>
            <a:ext cx="7774465" cy="2492747"/>
          </a:xfrm>
          <a:prstGeom prst="rect">
            <a:avLst/>
          </a:prstGeom>
        </p:spPr>
      </p:pic>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18</a:t>
            </a:fld>
            <a:endParaRPr lang="en-US"/>
          </a:p>
        </p:txBody>
      </p:sp>
    </p:spTree>
    <p:extLst>
      <p:ext uri="{BB962C8B-B14F-4D97-AF65-F5344CB8AC3E}">
        <p14:creationId xmlns:p14="http://schemas.microsoft.com/office/powerpoint/2010/main" val="15313411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735" y="0"/>
            <a:ext cx="8229600" cy="1143000"/>
          </a:xfrm>
        </p:spPr>
        <p:txBody>
          <a:bodyPr>
            <a:normAutofit/>
          </a:bodyPr>
          <a:lstStyle/>
          <a:p>
            <a:pPr algn="l"/>
            <a:r>
              <a:rPr lang="en-US" sz="4000" b="1" smtClean="0">
                <a:latin typeface="Times New Roman" pitchFamily="18" charset="0"/>
                <a:cs typeface="Times New Roman" pitchFamily="18" charset="0"/>
              </a:rPr>
              <a:t>8. IOT Module</a:t>
            </a:r>
            <a:endParaRPr lang="en-US" sz="4000" b="1">
              <a:latin typeface="Times New Roman" pitchFamily="18" charset="0"/>
              <a:cs typeface="Times New Roman" pitchFamily="18" charset="0"/>
            </a:endParaRPr>
          </a:p>
        </p:txBody>
      </p:sp>
      <p:pic>
        <p:nvPicPr>
          <p:cNvPr id="6" name="Picture Placeholder 10"/>
          <p:cNvPicPr>
            <a:picLocks noChangeAspect="1" noEditPoints="1"/>
          </p:cNvPicPr>
          <p:nvPr/>
        </p:nvPicPr>
        <p:blipFill rotWithShape="1">
          <a:blip r:embed="rId2"/>
          <a:srcRect l="33153" t="36432" r="41664" b="19857"/>
          <a:stretch/>
        </p:blipFill>
        <p:spPr>
          <a:xfrm>
            <a:off x="5800555" y="839788"/>
            <a:ext cx="3015915" cy="2514600"/>
          </a:xfrm>
          <a:prstGeom prst="rect">
            <a:avLst/>
          </a:prstGeom>
        </p:spPr>
      </p:pic>
      <p:sp>
        <p:nvSpPr>
          <p:cNvPr id="5" name="Rectangle 4"/>
          <p:cNvSpPr/>
          <p:nvPr/>
        </p:nvSpPr>
        <p:spPr>
          <a:xfrm>
            <a:off x="581025" y="3048000"/>
            <a:ext cx="2440092" cy="400110"/>
          </a:xfrm>
          <a:prstGeom prst="rect">
            <a:avLst/>
          </a:prstGeom>
        </p:spPr>
        <p:txBody>
          <a:bodyPr wrap="none">
            <a:spAutoFit/>
          </a:bodyPr>
          <a:lstStyle/>
          <a:p>
            <a:r>
              <a:rPr lang="en-US" sz="2000" b="1">
                <a:latin typeface="Times New Roman" pitchFamily="18" charset="0"/>
                <a:cs typeface="Times New Roman" pitchFamily="18" charset="0"/>
              </a:rPr>
              <a:t>Interfacing Diagram</a:t>
            </a:r>
            <a:endParaRPr lang="en-US" b="1">
              <a:latin typeface="Times New Roman" pitchFamily="18" charset="0"/>
              <a:cs typeface="Times New Roman" pitchFamily="18" charset="0"/>
            </a:endParaRPr>
          </a:p>
        </p:txBody>
      </p:sp>
      <p:sp>
        <p:nvSpPr>
          <p:cNvPr id="7" name="Text Placeholder 6"/>
          <p:cNvSpPr txBox="1">
            <a:spLocks noEditPoints="1"/>
          </p:cNvSpPr>
          <p:nvPr/>
        </p:nvSpPr>
        <p:spPr>
          <a:xfrm>
            <a:off x="581024" y="1036667"/>
            <a:ext cx="5057775" cy="221138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None/>
            </a:pPr>
            <a:r>
              <a:rPr lang="en-US" sz="240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An IoT module is a small electronic device embedded in objects, machines and things connected to wireless networks and sends and receives data.</a:t>
            </a:r>
            <a:endParaRPr lang="en-US" sz="2400"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508" y="3581400"/>
            <a:ext cx="8077200" cy="2663825"/>
          </a:xfrm>
          <a:prstGeom prst="rect">
            <a:avLst/>
          </a:prstGeom>
        </p:spPr>
      </p:pic>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8" name="Slide Number Placeholder 7"/>
          <p:cNvSpPr>
            <a:spLocks noGrp="1"/>
          </p:cNvSpPr>
          <p:nvPr>
            <p:ph type="sldNum" sz="quarter" idx="12"/>
          </p:nvPr>
        </p:nvSpPr>
        <p:spPr/>
        <p:txBody>
          <a:bodyPr/>
          <a:lstStyle/>
          <a:p>
            <a:fld id="{8C81BD95-1FB2-4151-86DD-AE41E8F63D21}" type="slidenum">
              <a:rPr lang="en-US" smtClean="0"/>
              <a:t>19</a:t>
            </a:fld>
            <a:endParaRPr lang="en-US"/>
          </a:p>
        </p:txBody>
      </p:sp>
    </p:spTree>
    <p:extLst>
      <p:ext uri="{BB962C8B-B14F-4D97-AF65-F5344CB8AC3E}">
        <p14:creationId xmlns:p14="http://schemas.microsoft.com/office/powerpoint/2010/main" val="35325912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533400" y="-38100"/>
            <a:ext cx="8229600" cy="1143000"/>
          </a:xfrm>
        </p:spPr>
        <p:txBody>
          <a:bodyPr>
            <a:normAutofit/>
          </a:bodyPr>
          <a:lstStyle/>
          <a:p>
            <a:pPr algn="l"/>
            <a:r>
              <a:rPr lang="en-US" sz="4000" b="1" smtClean="0">
                <a:latin typeface="Times New Roman" pitchFamily="18" charset="0"/>
                <a:cs typeface="Times New Roman" pitchFamily="18" charset="0"/>
              </a:rPr>
              <a:t>INTRODUCTION</a:t>
            </a:r>
            <a:endParaRPr lang="en-US" sz="4000" b="1">
              <a:latin typeface="Times New Roman" pitchFamily="18" charset="0"/>
              <a:cs typeface="Times New Roman" pitchFamily="18" charset="0"/>
            </a:endParaRPr>
          </a:p>
        </p:txBody>
      </p:sp>
      <p:sp>
        <p:nvSpPr>
          <p:cNvPr id="2" name="Rectangle 1"/>
          <p:cNvSpPr/>
          <p:nvPr/>
        </p:nvSpPr>
        <p:spPr>
          <a:xfrm>
            <a:off x="533400" y="1295400"/>
            <a:ext cx="8001000" cy="4708981"/>
          </a:xfrm>
          <a:prstGeom prst="rect">
            <a:avLst/>
          </a:prstGeom>
        </p:spPr>
        <p:txBody>
          <a:bodyPr wrap="square">
            <a:spAutoFit/>
          </a:bodyPr>
          <a:lstStyle/>
          <a:p>
            <a:pPr algn="just"/>
            <a:r>
              <a:rPr lang="en-US" sz="20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IN" sz="2000">
                <a:latin typeface="Times New Roman" pitchFamily="18" charset="0"/>
                <a:cs typeface="Times New Roman" pitchFamily="18" charset="0"/>
              </a:rPr>
              <a:t>Dams are of major importance, primarily because of their use for generating hydroelectricity and irrigation purposes. Mismanagement of dams can lead to manmade disasters. Currently dams in our state are being monitored and controlled manually. This manual intervention can increase the probability of error and also results in time lag in decision making. The aim of this project is to design and implement an IoT based Disaster Monitoring and Management System for Dams (IDMMSD). The proposed system involves real-time monitoring of water levels of a group of dams under study. Water levels may vary due to drastic changes in water levels of connected rivers or lakes, or due to excessive rainfall in the catchment area. The proposed project includes a mechatronics system to open the shutters at the heights pre calculated. The system comprises of sensor nodes, smart controller and communication system. The proposed system is an app based IoT system which will monitor and send real time parameters related to Dam and weather conditions.</a:t>
            </a:r>
            <a:endParaRPr lang="en-US" sz="2000">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2</a:t>
            </a:fld>
            <a:endParaRPr lang="en-US"/>
          </a:p>
        </p:txBody>
      </p:sp>
    </p:spTree>
    <p:extLst>
      <p:ext uri="{BB962C8B-B14F-4D97-AF65-F5344CB8AC3E}">
        <p14:creationId xmlns:p14="http://schemas.microsoft.com/office/powerpoint/2010/main" val="32010786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7566" y="0"/>
            <a:ext cx="5562600" cy="707886"/>
          </a:xfrm>
          <a:prstGeom prst="rect">
            <a:avLst/>
          </a:prstGeom>
          <a:noFill/>
        </p:spPr>
        <p:txBody>
          <a:bodyPr wrap="square" rtlCol="0">
            <a:spAutoFit/>
          </a:bodyPr>
          <a:lstStyle/>
          <a:p>
            <a:r>
              <a:rPr lang="en-US" sz="4000" b="1" smtClean="0">
                <a:latin typeface="Times New Roman" pitchFamily="18" charset="0"/>
                <a:cs typeface="Times New Roman" pitchFamily="18" charset="0"/>
              </a:rPr>
              <a:t>9. Motor Driver</a:t>
            </a:r>
            <a:endParaRPr lang="en-US" sz="4000" b="1">
              <a:latin typeface="Times New Roman" pitchFamily="18" charset="0"/>
              <a:cs typeface="Times New Roman" pitchFamily="18" charset="0"/>
            </a:endParaRPr>
          </a:p>
        </p:txBody>
      </p:sp>
      <p:pic>
        <p:nvPicPr>
          <p:cNvPr id="8" name="Picture Placeholder 4"/>
          <p:cNvPicPr>
            <a:picLocks noChangeAspect="1"/>
          </p:cNvPicPr>
          <p:nvPr/>
        </p:nvPicPr>
        <p:blipFill>
          <a:blip r:embed="rId2" cstate="print">
            <a:extLst>
              <a:ext uri="{28A0092B-C50C-407E-A947-70E740481C1C}">
                <a14:useLocalDpi xmlns:a14="http://schemas.microsoft.com/office/drawing/2010/main" val="0"/>
              </a:ext>
            </a:extLst>
          </a:blip>
          <a:srcRect t="12770" b="12770"/>
          <a:stretch>
            <a:fillRect/>
          </a:stretch>
        </p:blipFill>
        <p:spPr>
          <a:xfrm>
            <a:off x="385233" y="3238500"/>
            <a:ext cx="4792134" cy="3124200"/>
          </a:xfrm>
          <a:prstGeom prst="rect">
            <a:avLst/>
          </a:prstGeom>
        </p:spPr>
      </p:pic>
      <p:sp>
        <p:nvSpPr>
          <p:cNvPr id="3" name="Rectangle 2"/>
          <p:cNvSpPr/>
          <p:nvPr/>
        </p:nvSpPr>
        <p:spPr>
          <a:xfrm>
            <a:off x="533400" y="745986"/>
            <a:ext cx="7772399" cy="2308324"/>
          </a:xfrm>
          <a:prstGeom prst="rect">
            <a:avLst/>
          </a:prstGeom>
        </p:spPr>
        <p:txBody>
          <a:bodyPr wrap="square">
            <a:spAutoFit/>
          </a:bodyPr>
          <a:lstStyle/>
          <a:p>
            <a:pPr algn="just"/>
            <a:r>
              <a:rPr lang="en-US" sz="2400">
                <a:latin typeface="Times New Roman" pitchFamily="18" charset="0"/>
                <a:cs typeface="Times New Roman" pitchFamily="18" charset="0"/>
              </a:rPr>
              <a:t>	</a:t>
            </a:r>
            <a:r>
              <a:rPr lang="en-US" sz="2400" smtClean="0">
                <a:latin typeface="Times New Roman" pitchFamily="18" charset="0"/>
                <a:cs typeface="Times New Roman" pitchFamily="18" charset="0"/>
              </a:rPr>
              <a:t>L293D </a:t>
            </a:r>
            <a:r>
              <a:rPr lang="en-US" sz="2400">
                <a:latin typeface="Times New Roman" pitchFamily="18" charset="0"/>
                <a:cs typeface="Times New Roman" pitchFamily="18" charset="0"/>
              </a:rPr>
              <a:t>IC  is a typical Motor Driver IC which allows the DC motor to drive on any direction. This IC consists of  16-pins which are used to control a set of two DC motors instantaneously in any direction. It means, by using a L293D IC we can control two DC motors. As well, this IC can drive small and quiet big motors.</a:t>
            </a:r>
            <a:endParaRPr lang="en-US" sz="24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20</a:t>
            </a:fld>
            <a:endParaRPr lang="en-US"/>
          </a:p>
        </p:txBody>
      </p:sp>
      <p:pic>
        <p:nvPicPr>
          <p:cNvPr id="7" name="Picture 6" descr="L293D_1.jpg"/>
          <p:cNvPicPr/>
          <p:nvPr/>
        </p:nvPicPr>
        <p:blipFill rotWithShape="1">
          <a:blip r:embed="rId3" cstate="print">
            <a:extLst>
              <a:ext uri="{28A0092B-C50C-407E-A947-70E740481C1C}">
                <a14:useLocalDpi xmlns:a14="http://schemas.microsoft.com/office/drawing/2010/main" val="0"/>
              </a:ext>
            </a:extLst>
          </a:blip>
          <a:srcRect l="7692" r="4809"/>
          <a:stretch/>
        </p:blipFill>
        <p:spPr>
          <a:xfrm>
            <a:off x="5181600" y="3238500"/>
            <a:ext cx="3600451" cy="2857500"/>
          </a:xfrm>
          <a:prstGeom prst="rect">
            <a:avLst/>
          </a:prstGeom>
        </p:spPr>
      </p:pic>
    </p:spTree>
    <p:extLst>
      <p:ext uri="{BB962C8B-B14F-4D97-AF65-F5344CB8AC3E}">
        <p14:creationId xmlns:p14="http://schemas.microsoft.com/office/powerpoint/2010/main" val="36903463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09600" y="457200"/>
            <a:ext cx="8229600" cy="114300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000" b="1" smtClean="0">
                <a:latin typeface="Times New Roman" pitchFamily="18" charset="0"/>
                <a:cs typeface="Times New Roman" pitchFamily="18" charset="0"/>
              </a:rPr>
              <a:t>Interfacing Diagram</a:t>
            </a:r>
            <a:endParaRPr lang="en-US" sz="3600" b="1">
              <a:latin typeface="Times New Roman" pitchFamily="18" charset="0"/>
              <a:cs typeface="Times New Roman" pitchFamily="18" charset="0"/>
            </a:endParaRPr>
          </a:p>
        </p:txBody>
      </p:sp>
      <p:pic>
        <p:nvPicPr>
          <p:cNvPr id="1026" name="Picture 2" descr="C:\Users\91949\OneDrive\Desktop\MAJOR Edition\docx\MOTOR.png"/>
          <p:cNvPicPr>
            <a:picLocks noChangeAspect="1" noChangeArrowheads="1"/>
          </p:cNvPicPr>
          <p:nvPr/>
        </p:nvPicPr>
        <p:blipFill rotWithShape="1">
          <a:blip r:embed="rId2">
            <a:extLst>
              <a:ext uri="{28A0092B-C50C-407E-A947-70E740481C1C}">
                <a14:useLocalDpi xmlns:a14="http://schemas.microsoft.com/office/drawing/2010/main" val="0"/>
              </a:ext>
            </a:extLst>
          </a:blip>
          <a:srcRect r="31156" b="14046"/>
          <a:stretch/>
        </p:blipFill>
        <p:spPr bwMode="auto">
          <a:xfrm>
            <a:off x="609600" y="1446212"/>
            <a:ext cx="8229600" cy="4344987"/>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p:cNvSpPr>
            <a:spLocks noGrp="1"/>
          </p:cNvSpPr>
          <p:nvPr>
            <p:ph type="ftr" sz="quarter" idx="11"/>
          </p:nvPr>
        </p:nvSpPr>
        <p:spPr/>
        <p:txBody>
          <a:bodyPr/>
          <a:lstStyle/>
          <a:p>
            <a:r>
              <a:rPr lang="en-US" smtClean="0"/>
              <a:t>IoT Based Disaster Monitoring and Management system for Dams(IDMMSD)</a:t>
            </a:r>
            <a:endParaRPr lang="en-US"/>
          </a:p>
        </p:txBody>
      </p:sp>
      <p:sp>
        <p:nvSpPr>
          <p:cNvPr id="3" name="Slide Number Placeholder 2"/>
          <p:cNvSpPr>
            <a:spLocks noGrp="1"/>
          </p:cNvSpPr>
          <p:nvPr>
            <p:ph type="sldNum" sz="quarter" idx="12"/>
          </p:nvPr>
        </p:nvSpPr>
        <p:spPr/>
        <p:txBody>
          <a:bodyPr/>
          <a:lstStyle/>
          <a:p>
            <a:fld id="{8C81BD95-1FB2-4151-86DD-AE41E8F63D21}" type="slidenum">
              <a:rPr lang="en-US" smtClean="0"/>
              <a:t>21</a:t>
            </a:fld>
            <a:endParaRPr lang="en-US"/>
          </a:p>
        </p:txBody>
      </p:sp>
    </p:spTree>
    <p:extLst>
      <p:ext uri="{BB962C8B-B14F-4D97-AF65-F5344CB8AC3E}">
        <p14:creationId xmlns:p14="http://schemas.microsoft.com/office/powerpoint/2010/main" val="22704194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1000" y="152400"/>
            <a:ext cx="8229600" cy="914400"/>
          </a:xfrm>
        </p:spPr>
        <p:txBody>
          <a:bodyPr>
            <a:normAutofit/>
          </a:bodyPr>
          <a:lstStyle/>
          <a:p>
            <a:pPr algn="l"/>
            <a:r>
              <a:rPr lang="en-US" sz="4000" b="1" smtClean="0">
                <a:latin typeface="Times New Roman" pitchFamily="18" charset="0"/>
                <a:cs typeface="Times New Roman" pitchFamily="18" charset="0"/>
              </a:rPr>
              <a:t>10. DC Motor</a:t>
            </a:r>
            <a:endParaRPr lang="en-US" sz="4000" b="1">
              <a:latin typeface="Times New Roman" pitchFamily="18" charset="0"/>
              <a:cs typeface="Times New Roman" pitchFamily="18" charset="0"/>
            </a:endParaRPr>
          </a:p>
        </p:txBody>
      </p:sp>
      <p:sp>
        <p:nvSpPr>
          <p:cNvPr id="2" name="Rectangle 1"/>
          <p:cNvSpPr/>
          <p:nvPr/>
        </p:nvSpPr>
        <p:spPr>
          <a:xfrm>
            <a:off x="466725" y="3217374"/>
            <a:ext cx="2893741" cy="461665"/>
          </a:xfrm>
          <a:prstGeom prst="rect">
            <a:avLst/>
          </a:prstGeom>
        </p:spPr>
        <p:txBody>
          <a:bodyPr wrap="none">
            <a:spAutoFit/>
          </a:bodyPr>
          <a:lstStyle/>
          <a:p>
            <a:r>
              <a:rPr lang="en-US" sz="2400" b="1" smtClean="0">
                <a:latin typeface="Times New Roman" pitchFamily="18" charset="0"/>
                <a:cs typeface="Times New Roman" pitchFamily="18" charset="0"/>
              </a:rPr>
              <a:t>Interfacing Diagram</a:t>
            </a:r>
            <a:endParaRPr lang="en-US" sz="2000" b="1">
              <a:latin typeface="Times New Roman" pitchFamily="18" charset="0"/>
              <a:cs typeface="Times New Roman" pitchFamily="18" charset="0"/>
            </a:endParaRPr>
          </a:p>
        </p:txBody>
      </p:sp>
      <p:sp>
        <p:nvSpPr>
          <p:cNvPr id="3" name="Rectangle 2"/>
          <p:cNvSpPr/>
          <p:nvPr/>
        </p:nvSpPr>
        <p:spPr>
          <a:xfrm>
            <a:off x="466724" y="909053"/>
            <a:ext cx="5324475" cy="2308324"/>
          </a:xfrm>
          <a:prstGeom prst="rect">
            <a:avLst/>
          </a:prstGeom>
        </p:spPr>
        <p:txBody>
          <a:bodyPr wrap="square">
            <a:spAutoFit/>
          </a:bodyPr>
          <a:lstStyle/>
          <a:p>
            <a:pPr algn="just"/>
            <a:r>
              <a:rPr lang="en-US" sz="2400" smtClean="0">
                <a:latin typeface="Times New Roman" pitchFamily="18" charset="0"/>
                <a:cs typeface="Times New Roman" pitchFamily="18" charset="0"/>
              </a:rPr>
              <a:t>	A </a:t>
            </a:r>
            <a:r>
              <a:rPr lang="en-US" sz="2400">
                <a:latin typeface="Times New Roman" pitchFamily="18" charset="0"/>
                <a:cs typeface="Times New Roman" pitchFamily="18" charset="0"/>
              </a:rPr>
              <a:t>DC motor is an electrical machine that converts electrical energy into mechanical energy. In a DC motor, the input electrical energy is the direct current which is transformed into the mechanical </a:t>
            </a:r>
            <a:r>
              <a:rPr lang="en-US" sz="2400" smtClean="0">
                <a:latin typeface="Times New Roman" pitchFamily="18" charset="0"/>
                <a:cs typeface="Times New Roman" pitchFamily="18" charset="0"/>
              </a:rPr>
              <a:t>rotation.</a:t>
            </a:r>
            <a:endParaRPr lang="en-US" sz="2400"/>
          </a:p>
        </p:txBody>
      </p:sp>
      <p:pic>
        <p:nvPicPr>
          <p:cNvPr id="8" name="Picture 2" descr="C:\Users\91949\OneDrive\Desktop\MAJOR Edition\docx\MOTOR.png"/>
          <p:cNvPicPr>
            <a:picLocks noChangeAspect="1" noChangeArrowheads="1"/>
          </p:cNvPicPr>
          <p:nvPr/>
        </p:nvPicPr>
        <p:blipFill rotWithShape="1">
          <a:blip r:embed="rId2">
            <a:extLst>
              <a:ext uri="{28A0092B-C50C-407E-A947-70E740481C1C}">
                <a14:useLocalDpi xmlns:a14="http://schemas.microsoft.com/office/drawing/2010/main" val="0"/>
              </a:ext>
            </a:extLst>
          </a:blip>
          <a:srcRect r="31156" b="14046"/>
          <a:stretch/>
        </p:blipFill>
        <p:spPr bwMode="auto">
          <a:xfrm>
            <a:off x="466725" y="3679040"/>
            <a:ext cx="8229600" cy="2571591"/>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p:cNvSpPr>
            <a:spLocks noGrp="1"/>
          </p:cNvSpPr>
          <p:nvPr>
            <p:ph type="ftr" sz="quarter" idx="11"/>
          </p:nvPr>
        </p:nvSpPr>
        <p:spPr/>
        <p:txBody>
          <a:bodyPr/>
          <a:lstStyle/>
          <a:p>
            <a:r>
              <a:rPr lang="en-US" smtClean="0"/>
              <a:t>IoT Based Disaster Monitoring and Management system for Dams(IDMMSD)</a:t>
            </a:r>
            <a:endParaRPr lang="en-US"/>
          </a:p>
        </p:txBody>
      </p:sp>
      <p:sp>
        <p:nvSpPr>
          <p:cNvPr id="7" name="Slide Number Placeholder 6"/>
          <p:cNvSpPr>
            <a:spLocks noGrp="1"/>
          </p:cNvSpPr>
          <p:nvPr>
            <p:ph type="sldNum" sz="quarter" idx="12"/>
          </p:nvPr>
        </p:nvSpPr>
        <p:spPr/>
        <p:txBody>
          <a:bodyPr/>
          <a:lstStyle/>
          <a:p>
            <a:fld id="{8C81BD95-1FB2-4151-86DD-AE41E8F63D21}" type="slidenum">
              <a:rPr lang="en-US" smtClean="0"/>
              <a:t>22</a:t>
            </a:fld>
            <a:endParaRPr lang="en-US"/>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5762624" y="909052"/>
            <a:ext cx="2924175" cy="2308323"/>
          </a:xfrm>
          <a:prstGeom prst="rect">
            <a:avLst/>
          </a:prstGeom>
        </p:spPr>
      </p:pic>
    </p:spTree>
    <p:extLst>
      <p:ext uri="{BB962C8B-B14F-4D97-AF65-F5344CB8AC3E}">
        <p14:creationId xmlns:p14="http://schemas.microsoft.com/office/powerpoint/2010/main" val="41700337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72;p25"/>
          <p:cNvSpPr txBox="1">
            <a:spLocks/>
          </p:cNvSpPr>
          <p:nvPr/>
        </p:nvSpPr>
        <p:spPr>
          <a:xfrm>
            <a:off x="21336" y="381000"/>
            <a:ext cx="10210800" cy="999300"/>
          </a:xfrm>
          <a:prstGeom prst="rect">
            <a:avLst/>
          </a:prstGeom>
        </p:spPr>
        <p:txBody>
          <a:bodyPr spcFirstLastPara="1" wrap="square" lIns="91425" tIns="91425" rIns="91425" bIns="91425" anchor="t"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r>
              <a:rPr lang="en-US" sz="3600" b="1" u="sng" smtClean="0">
                <a:latin typeface="Times New Roman" pitchFamily="18" charset="0"/>
                <a:cs typeface="Times New Roman" pitchFamily="18" charset="0"/>
              </a:rPr>
              <a:t>CIRCUIT DIAGRAM AND EXPLANATION </a:t>
            </a:r>
            <a:endParaRPr lang="en-US" sz="3600" b="1" u="sng">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143000"/>
            <a:ext cx="8763000" cy="5146261"/>
          </a:xfrm>
          <a:prstGeom prst="rect">
            <a:avLst/>
          </a:prstGeom>
        </p:spPr>
      </p:pic>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23</a:t>
            </a:fld>
            <a:endParaRPr lang="en-US"/>
          </a:p>
        </p:txBody>
      </p:sp>
    </p:spTree>
    <p:extLst>
      <p:ext uri="{BB962C8B-B14F-4D97-AF65-F5344CB8AC3E}">
        <p14:creationId xmlns:p14="http://schemas.microsoft.com/office/powerpoint/2010/main" val="8811492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0"/>
            <a:ext cx="8229600" cy="1143000"/>
          </a:xfrm>
        </p:spPr>
        <p:txBody>
          <a:bodyPr>
            <a:normAutofit/>
          </a:bodyPr>
          <a:lstStyle/>
          <a:p>
            <a:pPr algn="l"/>
            <a:r>
              <a:rPr lang="en-US" sz="4000" b="1" smtClean="0">
                <a:latin typeface="Times New Roman" pitchFamily="18" charset="0"/>
                <a:cs typeface="Times New Roman" pitchFamily="18" charset="0"/>
              </a:rPr>
              <a:t>Explanation :</a:t>
            </a:r>
            <a:endParaRPr lang="en-US" sz="4000" b="1">
              <a:latin typeface="Times New Roman" pitchFamily="18" charset="0"/>
              <a:cs typeface="Times New Roman" pitchFamily="18" charset="0"/>
            </a:endParaRPr>
          </a:p>
        </p:txBody>
      </p:sp>
      <p:sp>
        <p:nvSpPr>
          <p:cNvPr id="4" name="Rectangle 3"/>
          <p:cNvSpPr/>
          <p:nvPr/>
        </p:nvSpPr>
        <p:spPr>
          <a:xfrm>
            <a:off x="380999" y="990600"/>
            <a:ext cx="8315325" cy="5324535"/>
          </a:xfrm>
          <a:prstGeom prst="rect">
            <a:avLst/>
          </a:prstGeom>
        </p:spPr>
        <p:txBody>
          <a:bodyPr wrap="square">
            <a:spAutoFit/>
          </a:bodyPr>
          <a:lstStyle/>
          <a:p>
            <a:pPr marL="342900" indent="-342900" algn="just">
              <a:buFont typeface="Wingdings" pitchFamily="2" charset="2"/>
              <a:buChar char="Ø"/>
            </a:pPr>
            <a:r>
              <a:rPr lang="en-IN" sz="2000" smtClean="0">
                <a:latin typeface="Times New Roman" pitchFamily="18" charset="0"/>
                <a:cs typeface="Times New Roman" pitchFamily="18" charset="0"/>
              </a:rPr>
              <a:t>In </a:t>
            </a:r>
            <a:r>
              <a:rPr lang="en-IN" sz="2000">
                <a:latin typeface="Times New Roman" pitchFamily="18" charset="0"/>
                <a:cs typeface="Times New Roman" pitchFamily="18" charset="0"/>
              </a:rPr>
              <a:t>this IoT based Disaster Monitoring and Management System for Dams(IDMMSD), the transformer is connected to Bridge Rectifier and Bridge Rectifier is connected to capacitors and </a:t>
            </a:r>
            <a:r>
              <a:rPr lang="en-IN" sz="2000" smtClean="0">
                <a:latin typeface="Times New Roman" pitchFamily="18" charset="0"/>
                <a:cs typeface="Times New Roman" pitchFamily="18" charset="0"/>
              </a:rPr>
              <a:t>regulators.</a:t>
            </a:r>
          </a:p>
          <a:p>
            <a:pPr marL="342900" indent="-342900" algn="just">
              <a:buFont typeface="Wingdings" pitchFamily="2" charset="2"/>
              <a:buChar char="Ø"/>
            </a:pPr>
            <a:r>
              <a:rPr lang="en-IN" sz="2000" smtClean="0">
                <a:latin typeface="Times New Roman" pitchFamily="18" charset="0"/>
                <a:cs typeface="Times New Roman" pitchFamily="18" charset="0"/>
              </a:rPr>
              <a:t>Buzzer </a:t>
            </a:r>
            <a:r>
              <a:rPr lang="en-IN" sz="2000">
                <a:latin typeface="Times New Roman" pitchFamily="18" charset="0"/>
                <a:cs typeface="Times New Roman" pitchFamily="18" charset="0"/>
              </a:rPr>
              <a:t>is connected to digital pin 10 of arduino and power supply. Here three wires act as Water level sensor ,one wire is connected to VCC,other two wires are connected to 8 and 9 digital pins of </a:t>
            </a:r>
            <a:r>
              <a:rPr lang="en-IN" sz="2000" smtClean="0">
                <a:latin typeface="Times New Roman" pitchFamily="18" charset="0"/>
                <a:cs typeface="Times New Roman" pitchFamily="18" charset="0"/>
              </a:rPr>
              <a:t>Arduino.</a:t>
            </a:r>
          </a:p>
          <a:p>
            <a:pPr marL="342900" indent="-342900" algn="just">
              <a:buFont typeface="Wingdings" pitchFamily="2" charset="2"/>
              <a:buChar char="Ø"/>
            </a:pPr>
            <a:r>
              <a:rPr lang="en-IN" sz="2000" smtClean="0">
                <a:latin typeface="Times New Roman" pitchFamily="18" charset="0"/>
                <a:cs typeface="Times New Roman" pitchFamily="18" charset="0"/>
              </a:rPr>
              <a:t>Temperature </a:t>
            </a:r>
            <a:r>
              <a:rPr lang="en-IN" sz="2000">
                <a:latin typeface="Times New Roman" pitchFamily="18" charset="0"/>
                <a:cs typeface="Times New Roman" pitchFamily="18" charset="0"/>
              </a:rPr>
              <a:t>sensor is connected to VCC , gnd to ground and analog output to arduino pin A3. Ultrasonic sensor is connected VCC to power supply, GND to ground, trig to A0 pin and echo to A1 pin of arduino. Rain fall sensor is  VCC connected to Vcc , GND to ground and A2 pin of </a:t>
            </a:r>
            <a:r>
              <a:rPr lang="en-IN" sz="2000" smtClean="0">
                <a:latin typeface="Times New Roman" pitchFamily="18" charset="0"/>
                <a:cs typeface="Times New Roman" pitchFamily="18" charset="0"/>
              </a:rPr>
              <a:t>arduino.</a:t>
            </a:r>
          </a:p>
          <a:p>
            <a:pPr marL="342900" indent="-342900" algn="just">
              <a:buFont typeface="Wingdings" pitchFamily="2" charset="2"/>
              <a:buChar char="Ø"/>
            </a:pPr>
            <a:r>
              <a:rPr lang="en-IN" sz="2000" smtClean="0">
                <a:latin typeface="Times New Roman" pitchFamily="18" charset="0"/>
                <a:cs typeface="Times New Roman" pitchFamily="18" charset="0"/>
              </a:rPr>
              <a:t>LCD </a:t>
            </a:r>
            <a:r>
              <a:rPr lang="en-IN" sz="2000">
                <a:latin typeface="Times New Roman" pitchFamily="18" charset="0"/>
                <a:cs typeface="Times New Roman" pitchFamily="18" charset="0"/>
              </a:rPr>
              <a:t>pins(D4,D5,D6,D7) connected to </a:t>
            </a:r>
            <a:r>
              <a:rPr lang="en-IN" sz="2000" smtClean="0">
                <a:latin typeface="Times New Roman" pitchFamily="18" charset="0"/>
                <a:cs typeface="Times New Roman" pitchFamily="18" charset="0"/>
              </a:rPr>
              <a:t>arduino(5,4,3,2)digital </a:t>
            </a:r>
            <a:r>
              <a:rPr lang="en-IN" sz="2000">
                <a:latin typeface="Times New Roman" pitchFamily="18" charset="0"/>
                <a:cs typeface="Times New Roman" pitchFamily="18" charset="0"/>
              </a:rPr>
              <a:t>pins and RS pin is connected digital pin 7, enable is connected to digital pin 6.r/w pin to the iot </a:t>
            </a:r>
            <a:r>
              <a:rPr lang="en-IN" sz="2000" smtClean="0">
                <a:latin typeface="Times New Roman" pitchFamily="18" charset="0"/>
                <a:cs typeface="Times New Roman" pitchFamily="18" charset="0"/>
              </a:rPr>
              <a:t>module.</a:t>
            </a:r>
          </a:p>
          <a:p>
            <a:pPr marL="342900" indent="-342900" algn="just">
              <a:buFont typeface="Wingdings" pitchFamily="2" charset="2"/>
              <a:buChar char="Ø"/>
            </a:pPr>
            <a:r>
              <a:rPr lang="en-IN" sz="2000" smtClean="0">
                <a:latin typeface="Times New Roman" pitchFamily="18" charset="0"/>
                <a:cs typeface="Times New Roman" pitchFamily="18" charset="0"/>
              </a:rPr>
              <a:t>In </a:t>
            </a:r>
            <a:r>
              <a:rPr lang="en-IN" sz="2000">
                <a:latin typeface="Times New Roman" pitchFamily="18" charset="0"/>
                <a:cs typeface="Times New Roman" pitchFamily="18" charset="0"/>
              </a:rPr>
              <a:t>the Iot module is transmitter is connected  to receiver of arduino and receiver to transmitter of arduino. DC Motor is connected to motor driver  and motor driver is connected  to digital pins 11,12 of  arduino and power supply</a:t>
            </a:r>
            <a:r>
              <a:rPr lang="en-IN" sz="2000" smtClean="0">
                <a:latin typeface="Times New Roman" pitchFamily="18" charset="0"/>
                <a:cs typeface="Times New Roman" pitchFamily="18" charset="0"/>
              </a:rPr>
              <a:t>.</a:t>
            </a:r>
            <a:endParaRPr lang="en-US" sz="2000">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24</a:t>
            </a:fld>
            <a:endParaRPr lang="en-US"/>
          </a:p>
        </p:txBody>
      </p:sp>
    </p:spTree>
    <p:extLst>
      <p:ext uri="{BB962C8B-B14F-4D97-AF65-F5344CB8AC3E}">
        <p14:creationId xmlns:p14="http://schemas.microsoft.com/office/powerpoint/2010/main" val="4114114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1143000"/>
          </a:xfrm>
        </p:spPr>
        <p:txBody>
          <a:bodyPr>
            <a:normAutofit/>
          </a:bodyPr>
          <a:lstStyle/>
          <a:p>
            <a:pPr algn="l"/>
            <a:r>
              <a:rPr lang="en-US" sz="4000" b="1" smtClean="0">
                <a:latin typeface="Times New Roman" pitchFamily="18" charset="0"/>
                <a:cs typeface="Times New Roman" pitchFamily="18" charset="0"/>
              </a:rPr>
              <a:t>SOFTWARE USED</a:t>
            </a:r>
            <a:endParaRPr lang="en-US" sz="4000" b="1">
              <a:latin typeface="Times New Roman" pitchFamily="18" charset="0"/>
              <a:cs typeface="Times New Roman" pitchFamily="18" charset="0"/>
            </a:endParaRPr>
          </a:p>
        </p:txBody>
      </p:sp>
      <p:sp>
        <p:nvSpPr>
          <p:cNvPr id="3" name="Rectangle 2"/>
          <p:cNvSpPr/>
          <p:nvPr/>
        </p:nvSpPr>
        <p:spPr>
          <a:xfrm>
            <a:off x="533400" y="990600"/>
            <a:ext cx="8153400" cy="5016758"/>
          </a:xfrm>
          <a:prstGeom prst="rect">
            <a:avLst/>
          </a:prstGeom>
        </p:spPr>
        <p:txBody>
          <a:bodyPr wrap="square">
            <a:spAutoFit/>
          </a:bodyPr>
          <a:lstStyle/>
          <a:p>
            <a:pPr algn="just"/>
            <a:r>
              <a:rPr lang="en-US" sz="2000" b="1">
                <a:latin typeface="Times New Roman" pitchFamily="18" charset="0"/>
                <a:cs typeface="Times New Roman" pitchFamily="18" charset="0"/>
              </a:rPr>
              <a:t>Arduino </a:t>
            </a:r>
            <a:r>
              <a:rPr lang="en-US" sz="2000" b="1" smtClean="0">
                <a:latin typeface="Times New Roman" pitchFamily="18" charset="0"/>
                <a:cs typeface="Times New Roman" pitchFamily="18" charset="0"/>
              </a:rPr>
              <a:t>IDE Software</a:t>
            </a:r>
            <a:endParaRPr lang="en-US" sz="2000">
              <a:latin typeface="Times New Roman" pitchFamily="18" charset="0"/>
              <a:cs typeface="Times New Roman" pitchFamily="18" charset="0"/>
            </a:endParaRPr>
          </a:p>
          <a:p>
            <a:pPr marL="342900" indent="-342900" algn="just">
              <a:buFont typeface="Arial" pitchFamily="34" charset="0"/>
              <a:buChar char="•"/>
            </a:pPr>
            <a:r>
              <a:rPr lang="en-US" sz="2000" smtClean="0">
                <a:latin typeface="Times New Roman" pitchFamily="18" charset="0"/>
                <a:cs typeface="Times New Roman" pitchFamily="18" charset="0"/>
              </a:rPr>
              <a:t>Arduino </a:t>
            </a:r>
            <a:r>
              <a:rPr lang="en-US" sz="2000">
                <a:latin typeface="Times New Roman" pitchFamily="18" charset="0"/>
                <a:cs typeface="Times New Roman" pitchFamily="18" charset="0"/>
              </a:rPr>
              <a:t>is an open-source electronics platform based on easy-to-use hardware and software. Arduino boards are able to read inputs - light on a sensor, a finger on a button, or a Twitter message - and turn it into an output - activating a motor, turning on an LED, publishing something online. </a:t>
            </a:r>
            <a:endParaRPr lang="en-US" sz="2000" smtClean="0">
              <a:latin typeface="Times New Roman" pitchFamily="18" charset="0"/>
              <a:cs typeface="Times New Roman" pitchFamily="18" charset="0"/>
            </a:endParaRPr>
          </a:p>
          <a:p>
            <a:pPr marL="342900" indent="-342900" algn="just">
              <a:buFont typeface="Arial" pitchFamily="34" charset="0"/>
              <a:buChar char="•"/>
            </a:pPr>
            <a:r>
              <a:rPr lang="en-US" sz="2000" smtClean="0">
                <a:latin typeface="Times New Roman" pitchFamily="18" charset="0"/>
                <a:cs typeface="Times New Roman" pitchFamily="18" charset="0"/>
              </a:rPr>
              <a:t>We </a:t>
            </a:r>
            <a:r>
              <a:rPr lang="en-US" sz="2000">
                <a:latin typeface="Times New Roman" pitchFamily="18" charset="0"/>
                <a:cs typeface="Times New Roman" pitchFamily="18" charset="0"/>
              </a:rPr>
              <a:t>can tell our board what to do by sending a set of instructions to the microcontroller on the board. To do so you use the Arduino programming language, and the Arduino Software (IDE), based on </a:t>
            </a:r>
            <a:r>
              <a:rPr lang="en-US" sz="2000" smtClean="0">
                <a:latin typeface="Times New Roman" pitchFamily="18" charset="0"/>
                <a:cs typeface="Times New Roman" pitchFamily="18" charset="0"/>
              </a:rPr>
              <a:t>Processing. Arduino </a:t>
            </a:r>
            <a:r>
              <a:rPr lang="en-US" sz="2000">
                <a:latin typeface="Times New Roman" pitchFamily="18" charset="0"/>
                <a:cs typeface="Times New Roman" pitchFamily="18" charset="0"/>
              </a:rPr>
              <a:t> software is growing through the contributions of users worldwide</a:t>
            </a:r>
            <a:r>
              <a:rPr lang="en-US" sz="2000" smtClean="0">
                <a:latin typeface="Times New Roman" pitchFamily="18" charset="0"/>
                <a:cs typeface="Times New Roman" pitchFamily="18" charset="0"/>
              </a:rPr>
              <a:t>.</a:t>
            </a:r>
          </a:p>
          <a:p>
            <a:pPr marL="342900" indent="-342900" algn="just">
              <a:buFont typeface="Arial" pitchFamily="34" charset="0"/>
              <a:buChar char="•"/>
            </a:pPr>
            <a:r>
              <a:rPr lang="en-US" sz="2000" smtClean="0">
                <a:latin typeface="Times New Roman" pitchFamily="18" charset="0"/>
                <a:cs typeface="Times New Roman" pitchFamily="18" charset="0"/>
              </a:rPr>
              <a:t>The </a:t>
            </a:r>
            <a:r>
              <a:rPr lang="en-US" sz="2000">
                <a:latin typeface="Times New Roman" pitchFamily="18" charset="0"/>
                <a:cs typeface="Times New Roman" pitchFamily="18" charset="0"/>
              </a:rPr>
              <a:t>Arduino software is easy-to-use for beginners, yet flexible enough for advanced users. It runs on Mac, Windows, and Linux. Teachers and students use it to build low cost scientific instruments, to prove chemistry and physics principles, or to get started with programming and robotics. </a:t>
            </a:r>
          </a:p>
          <a:p>
            <a:pPr algn="just"/>
            <a:r>
              <a:rPr lang="en-IN" sz="2000">
                <a:latin typeface="Times New Roman" pitchFamily="18" charset="0"/>
                <a:cs typeface="Times New Roman" pitchFamily="18" charset="0"/>
              </a:rPr>
              <a:t> </a:t>
            </a:r>
            <a:endParaRPr lang="en-US" sz="200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25</a:t>
            </a:fld>
            <a:endParaRPr lang="en-US"/>
          </a:p>
        </p:txBody>
      </p:sp>
    </p:spTree>
    <p:extLst>
      <p:ext uri="{BB962C8B-B14F-4D97-AF65-F5344CB8AC3E}">
        <p14:creationId xmlns:p14="http://schemas.microsoft.com/office/powerpoint/2010/main" val="19888002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8229600" cy="487362"/>
          </a:xfrm>
        </p:spPr>
        <p:txBody>
          <a:bodyPr>
            <a:noAutofit/>
          </a:bodyPr>
          <a:lstStyle/>
          <a:p>
            <a:pPr algn="l"/>
            <a:r>
              <a:rPr lang="en-US" sz="4000" b="1" smtClean="0">
                <a:latin typeface="Times New Roman" pitchFamily="18" charset="0"/>
                <a:cs typeface="Times New Roman" pitchFamily="18" charset="0"/>
              </a:rPr>
              <a:t>Flow chart</a:t>
            </a:r>
            <a:endParaRPr lang="en-US" sz="4000" b="1">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26</a:t>
            </a:fld>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496" y="468373"/>
            <a:ext cx="7011008" cy="5921253"/>
          </a:xfrm>
          <a:prstGeom prst="rect">
            <a:avLst/>
          </a:prstGeom>
        </p:spPr>
      </p:pic>
    </p:spTree>
    <p:extLst>
      <p:ext uri="{BB962C8B-B14F-4D97-AF65-F5344CB8AC3E}">
        <p14:creationId xmlns:p14="http://schemas.microsoft.com/office/powerpoint/2010/main" val="13003795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27</a:t>
            </a:fld>
            <a:endParaRPr lang="en-US"/>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5675" r="1997" b="2072"/>
          <a:stretch/>
        </p:blipFill>
        <p:spPr>
          <a:xfrm>
            <a:off x="838200" y="152401"/>
            <a:ext cx="7162800" cy="6191250"/>
          </a:xfrm>
          <a:prstGeom prst="rect">
            <a:avLst/>
          </a:prstGeom>
        </p:spPr>
      </p:pic>
    </p:spTree>
    <p:extLst>
      <p:ext uri="{BB962C8B-B14F-4D97-AF65-F5344CB8AC3E}">
        <p14:creationId xmlns:p14="http://schemas.microsoft.com/office/powerpoint/2010/main" val="20358135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525"/>
            <a:ext cx="8229600" cy="1009650"/>
          </a:xfrm>
        </p:spPr>
        <p:txBody>
          <a:bodyPr>
            <a:normAutofit/>
          </a:bodyPr>
          <a:lstStyle/>
          <a:p>
            <a:pPr algn="l"/>
            <a:r>
              <a:rPr lang="en-US" sz="4000" b="1" smtClean="0">
                <a:latin typeface="Times New Roman" pitchFamily="18" charset="0"/>
                <a:cs typeface="Times New Roman" pitchFamily="18" charset="0"/>
              </a:rPr>
              <a:t>Algorithm</a:t>
            </a:r>
            <a:endParaRPr lang="en-US" sz="4000" b="1">
              <a:latin typeface="Times New Roman" pitchFamily="18" charset="0"/>
              <a:cs typeface="Times New Roman" pitchFamily="18" charset="0"/>
            </a:endParaRPr>
          </a:p>
        </p:txBody>
      </p:sp>
      <p:sp>
        <p:nvSpPr>
          <p:cNvPr id="3" name="Rectangle 2"/>
          <p:cNvSpPr/>
          <p:nvPr/>
        </p:nvSpPr>
        <p:spPr>
          <a:xfrm>
            <a:off x="609600" y="914400"/>
            <a:ext cx="8001000" cy="6186309"/>
          </a:xfrm>
          <a:prstGeom prst="rect">
            <a:avLst/>
          </a:prstGeom>
        </p:spPr>
        <p:txBody>
          <a:bodyPr wrap="square">
            <a:spAutoFit/>
          </a:bodyPr>
          <a:lstStyle/>
          <a:p>
            <a:pPr algn="just"/>
            <a:r>
              <a:rPr lang="en-IN" smtClean="0">
                <a:latin typeface="Times New Roman" pitchFamily="18" charset="0"/>
                <a:cs typeface="Times New Roman" pitchFamily="18" charset="0"/>
              </a:rPr>
              <a:t>Step1</a:t>
            </a:r>
            <a:r>
              <a:rPr lang="en-IN">
                <a:latin typeface="Times New Roman" pitchFamily="18" charset="0"/>
                <a:cs typeface="Times New Roman" pitchFamily="18" charset="0"/>
              </a:rPr>
              <a:t>:  start the proposed system.</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Step2</a:t>
            </a:r>
            <a:r>
              <a:rPr lang="en-IN" smtClean="0">
                <a:latin typeface="Times New Roman" pitchFamily="18" charset="0"/>
                <a:cs typeface="Times New Roman" pitchFamily="18" charset="0"/>
              </a:rPr>
              <a:t>:  Initialize </a:t>
            </a:r>
            <a:r>
              <a:rPr lang="en-IN">
                <a:latin typeface="Times New Roman" pitchFamily="18" charset="0"/>
                <a:cs typeface="Times New Roman" pitchFamily="18" charset="0"/>
              </a:rPr>
              <a:t>and define all the required pins</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Step3: Display on the LCD as “DISASTER MANAGEMENT” when system starts.	</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Step4: Display on the LCD as “WIFI INIT” when we are initializing the wifi with </a:t>
            </a:r>
            <a:r>
              <a:rPr lang="en-IN" smtClean="0">
                <a:latin typeface="Times New Roman" pitchFamily="18" charset="0"/>
                <a:cs typeface="Times New Roman" pitchFamily="18" charset="0"/>
              </a:rPr>
              <a:t>	app</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Step5</a:t>
            </a:r>
            <a:r>
              <a:rPr lang="en-IN" smtClean="0">
                <a:latin typeface="Times New Roman" pitchFamily="18" charset="0"/>
                <a:cs typeface="Times New Roman" pitchFamily="18" charset="0"/>
              </a:rPr>
              <a:t>: Display </a:t>
            </a:r>
            <a:r>
              <a:rPr lang="en-IN">
                <a:latin typeface="Times New Roman" pitchFamily="18" charset="0"/>
                <a:cs typeface="Times New Roman" pitchFamily="18" charset="0"/>
              </a:rPr>
              <a:t>on the LCD  as “192.168.4.1” when  we are giving the ip address to </a:t>
            </a:r>
            <a:r>
              <a:rPr lang="en-IN" smtClean="0">
                <a:latin typeface="Times New Roman" pitchFamily="18" charset="0"/>
                <a:cs typeface="Times New Roman" pitchFamily="18" charset="0"/>
              </a:rPr>
              <a:t>	app</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Step6</a:t>
            </a:r>
            <a:r>
              <a:rPr lang="en-IN" smtClean="0">
                <a:latin typeface="Times New Roman" pitchFamily="18" charset="0"/>
                <a:cs typeface="Times New Roman" pitchFamily="18" charset="0"/>
              </a:rPr>
              <a:t>: Display </a:t>
            </a:r>
            <a:r>
              <a:rPr lang="en-IN">
                <a:latin typeface="Times New Roman" pitchFamily="18" charset="0"/>
                <a:cs typeface="Times New Roman" pitchFamily="18" charset="0"/>
              </a:rPr>
              <a:t>on the LCD as “Port:23” when we give port address to app.</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Step7</a:t>
            </a:r>
            <a:r>
              <a:rPr lang="en-IN" smtClean="0">
                <a:latin typeface="Times New Roman" pitchFamily="18" charset="0"/>
                <a:cs typeface="Times New Roman" pitchFamily="18" charset="0"/>
              </a:rPr>
              <a:t>: Display </a:t>
            </a:r>
            <a:r>
              <a:rPr lang="en-IN">
                <a:latin typeface="Times New Roman" pitchFamily="18" charset="0"/>
                <a:cs typeface="Times New Roman" pitchFamily="18" charset="0"/>
              </a:rPr>
              <a:t>on the LCD as “CONNECTED” when iot module is connected to </a:t>
            </a:r>
            <a:r>
              <a:rPr lang="en-IN" smtClean="0">
                <a:latin typeface="Times New Roman" pitchFamily="18" charset="0"/>
                <a:cs typeface="Times New Roman" pitchFamily="18" charset="0"/>
              </a:rPr>
              <a:t>	app</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Step8</a:t>
            </a:r>
            <a:r>
              <a:rPr lang="en-IN" smtClean="0">
                <a:latin typeface="Times New Roman" pitchFamily="18" charset="0"/>
                <a:cs typeface="Times New Roman" pitchFamily="18" charset="0"/>
              </a:rPr>
              <a:t>: It </a:t>
            </a:r>
            <a:r>
              <a:rPr lang="en-IN">
                <a:latin typeface="Times New Roman" pitchFamily="18" charset="0"/>
                <a:cs typeface="Times New Roman" pitchFamily="18" charset="0"/>
              </a:rPr>
              <a:t>detects the water level sensor state.</a:t>
            </a:r>
            <a:endParaRPr lang="en-US">
              <a:latin typeface="Times New Roman" pitchFamily="18" charset="0"/>
              <a:cs typeface="Times New Roman" pitchFamily="18" charset="0"/>
            </a:endParaRPr>
          </a:p>
          <a:p>
            <a:pPr algn="just"/>
            <a:r>
              <a:rPr lang="en-IN" smtClean="0">
                <a:latin typeface="Times New Roman" pitchFamily="18" charset="0"/>
                <a:cs typeface="Times New Roman" pitchFamily="18" charset="0"/>
              </a:rPr>
              <a:t>Step9: If </a:t>
            </a:r>
            <a:r>
              <a:rPr lang="en-IN">
                <a:latin typeface="Times New Roman" pitchFamily="18" charset="0"/>
                <a:cs typeface="Times New Roman" pitchFamily="18" charset="0"/>
              </a:rPr>
              <a:t>the water level sensor “buttonState==HIGH” it will display on LCD as </a:t>
            </a:r>
            <a:r>
              <a:rPr lang="en-IN" smtClean="0">
                <a:latin typeface="Times New Roman" pitchFamily="18" charset="0"/>
                <a:cs typeface="Times New Roman" pitchFamily="18" charset="0"/>
              </a:rPr>
              <a:t>	“</a:t>
            </a:r>
            <a:r>
              <a:rPr lang="en-IN">
                <a:latin typeface="Times New Roman" pitchFamily="18" charset="0"/>
                <a:cs typeface="Times New Roman" pitchFamily="18" charset="0"/>
              </a:rPr>
              <a:t>LOW LEVEL” and  “DAM GATE IS CLOSING”.</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Step10</a:t>
            </a:r>
            <a:r>
              <a:rPr lang="en-IN" smtClean="0">
                <a:latin typeface="Times New Roman" pitchFamily="18" charset="0"/>
                <a:cs typeface="Times New Roman" pitchFamily="18" charset="0"/>
              </a:rPr>
              <a:t>: If </a:t>
            </a:r>
            <a:r>
              <a:rPr lang="en-IN">
                <a:latin typeface="Times New Roman" pitchFamily="18" charset="0"/>
                <a:cs typeface="Times New Roman" pitchFamily="18" charset="0"/>
              </a:rPr>
              <a:t>the water level sensor “buttonState1==HIGH”it will display on LCD as </a:t>
            </a:r>
            <a:r>
              <a:rPr lang="en-IN" smtClean="0">
                <a:latin typeface="Times New Roman" pitchFamily="18" charset="0"/>
                <a:cs typeface="Times New Roman" pitchFamily="18" charset="0"/>
              </a:rPr>
              <a:t>	“</a:t>
            </a:r>
            <a:r>
              <a:rPr lang="en-IN">
                <a:latin typeface="Times New Roman" pitchFamily="18" charset="0"/>
                <a:cs typeface="Times New Roman" pitchFamily="18" charset="0"/>
              </a:rPr>
              <a:t>HIGH LEVEL” and  “DAM GATE IS OPENING”.</a:t>
            </a:r>
            <a:endParaRPr lang="en-US">
              <a:latin typeface="Times New Roman" pitchFamily="18" charset="0"/>
              <a:cs typeface="Times New Roman" pitchFamily="18" charset="0"/>
            </a:endParaRPr>
          </a:p>
          <a:p>
            <a:endParaRPr lang="en-US">
              <a:latin typeface="Times New Roman" pitchFamily="18" charset="0"/>
              <a:cs typeface="Times New Roman" pitchFamily="18" charset="0"/>
            </a:endParaRPr>
          </a:p>
          <a:p>
            <a:r>
              <a:rPr lang="en-IN">
                <a:latin typeface="Times New Roman" pitchFamily="18" charset="0"/>
                <a:cs typeface="Times New Roman" pitchFamily="18" charset="0"/>
              </a:rPr>
              <a:t> </a:t>
            </a:r>
            <a:endParaRPr lang="en-US">
              <a:latin typeface="Times New Roman" pitchFamily="18" charset="0"/>
              <a:cs typeface="Times New Roman" pitchFamily="18" charset="0"/>
            </a:endParaRPr>
          </a:p>
          <a:p>
            <a:r>
              <a:rPr lang="en-IN">
                <a:latin typeface="Times New Roman" pitchFamily="18" charset="0"/>
                <a:cs typeface="Times New Roman" pitchFamily="18" charset="0"/>
              </a:rPr>
              <a:t> </a:t>
            </a:r>
            <a:endParaRPr lang="en-US">
              <a:latin typeface="Times New Roman" pitchFamily="18" charset="0"/>
              <a:cs typeface="Times New Roman" pitchFamily="18" charset="0"/>
            </a:endParaRPr>
          </a:p>
          <a:p>
            <a:r>
              <a:rPr lang="en-IN">
                <a:latin typeface="Times New Roman" pitchFamily="18" charset="0"/>
                <a:cs typeface="Times New Roman" pitchFamily="18" charset="0"/>
              </a:rPr>
              <a:t> </a:t>
            </a:r>
            <a:endParaRPr lang="en-US">
              <a:latin typeface="Times New Roman" pitchFamily="18" charset="0"/>
              <a:cs typeface="Times New Roman" pitchFamily="18" charset="0"/>
            </a:endParaRPr>
          </a:p>
          <a:p>
            <a:r>
              <a:rPr lang="en-IN">
                <a:latin typeface="Times New Roman" pitchFamily="18" charset="0"/>
                <a:cs typeface="Times New Roman" pitchFamily="18" charset="0"/>
              </a:rPr>
              <a:t>	</a:t>
            </a:r>
            <a:endParaRPr lang="en-US">
              <a:latin typeface="Times New Roman" pitchFamily="18" charset="0"/>
              <a:cs typeface="Times New Roman" pitchFamily="18" charset="0"/>
            </a:endParaRPr>
          </a:p>
          <a:p>
            <a:r>
              <a:rPr lang="en-IN">
                <a:latin typeface="Times New Roman" pitchFamily="18" charset="0"/>
                <a:cs typeface="Times New Roman" pitchFamily="18" charset="0"/>
              </a:rPr>
              <a:t> </a:t>
            </a:r>
            <a:endParaRPr lang="en-US">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28</a:t>
            </a:fld>
            <a:endParaRPr lang="en-US"/>
          </a:p>
        </p:txBody>
      </p:sp>
    </p:spTree>
    <p:extLst>
      <p:ext uri="{BB962C8B-B14F-4D97-AF65-F5344CB8AC3E}">
        <p14:creationId xmlns:p14="http://schemas.microsoft.com/office/powerpoint/2010/main" val="11058506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599" y="400049"/>
            <a:ext cx="8001001" cy="5078313"/>
          </a:xfrm>
          <a:prstGeom prst="rect">
            <a:avLst/>
          </a:prstGeom>
        </p:spPr>
        <p:txBody>
          <a:bodyPr wrap="square">
            <a:spAutoFit/>
          </a:bodyPr>
          <a:lstStyle/>
          <a:p>
            <a:pPr algn="just"/>
            <a:r>
              <a:rPr lang="en-IN" smtClean="0">
                <a:latin typeface="Times New Roman" pitchFamily="18" charset="0"/>
                <a:cs typeface="Times New Roman" pitchFamily="18" charset="0"/>
              </a:rPr>
              <a:t>Step11: It </a:t>
            </a:r>
            <a:r>
              <a:rPr lang="en-IN">
                <a:latin typeface="Times New Roman" pitchFamily="18" charset="0"/>
                <a:cs typeface="Times New Roman" pitchFamily="18" charset="0"/>
              </a:rPr>
              <a:t>detects the ultra sonic sensor value(duration) and calculate in terms of </a:t>
            </a:r>
            <a:r>
              <a:rPr lang="en-IN" smtClean="0">
                <a:latin typeface="Times New Roman" pitchFamily="18" charset="0"/>
                <a:cs typeface="Times New Roman" pitchFamily="18" charset="0"/>
              </a:rPr>
              <a:t>	inches </a:t>
            </a:r>
            <a:r>
              <a:rPr lang="en-IN">
                <a:latin typeface="Times New Roman" pitchFamily="18" charset="0"/>
                <a:cs typeface="Times New Roman" pitchFamily="18" charset="0"/>
              </a:rPr>
              <a:t>using  a formula( inches=(</a:t>
            </a:r>
            <a:r>
              <a:rPr lang="en-IN" smtClean="0">
                <a:latin typeface="Times New Roman" pitchFamily="18" charset="0"/>
                <a:cs typeface="Times New Roman" pitchFamily="18" charset="0"/>
              </a:rPr>
              <a:t>duration/2)*74</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smtClean="0">
                <a:latin typeface="Times New Roman" pitchFamily="18" charset="0"/>
                <a:cs typeface="Times New Roman" pitchFamily="18" charset="0"/>
              </a:rPr>
              <a:t>Step12: Display </a:t>
            </a:r>
            <a:r>
              <a:rPr lang="en-IN">
                <a:latin typeface="Times New Roman" pitchFamily="18" charset="0"/>
                <a:cs typeface="Times New Roman" pitchFamily="18" charset="0"/>
              </a:rPr>
              <a:t>on theLCD as “In1:inches” after calculation.</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Step13</a:t>
            </a:r>
            <a:r>
              <a:rPr lang="en-IN" smtClean="0">
                <a:latin typeface="Times New Roman" pitchFamily="18" charset="0"/>
                <a:cs typeface="Times New Roman" pitchFamily="18" charset="0"/>
              </a:rPr>
              <a:t>: If </a:t>
            </a:r>
            <a:r>
              <a:rPr lang="en-IN">
                <a:latin typeface="Times New Roman" pitchFamily="18" charset="0"/>
                <a:cs typeface="Times New Roman" pitchFamily="18" charset="0"/>
              </a:rPr>
              <a:t>the calculated value is less than 3 inches it will display on LCD as  “DAM </a:t>
            </a:r>
            <a:r>
              <a:rPr lang="en-IN" smtClean="0">
                <a:latin typeface="Times New Roman" pitchFamily="18" charset="0"/>
                <a:cs typeface="Times New Roman" pitchFamily="18" charset="0"/>
              </a:rPr>
              <a:t>	GATE </a:t>
            </a:r>
            <a:r>
              <a:rPr lang="en-IN">
                <a:latin typeface="Times New Roman" pitchFamily="18" charset="0"/>
                <a:cs typeface="Times New Roman" pitchFamily="18" charset="0"/>
              </a:rPr>
              <a:t>IS CLOSED” .</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Step14</a:t>
            </a:r>
            <a:r>
              <a:rPr lang="en-IN" smtClean="0">
                <a:latin typeface="Times New Roman" pitchFamily="18" charset="0"/>
                <a:cs typeface="Times New Roman" pitchFamily="18" charset="0"/>
              </a:rPr>
              <a:t>: Else </a:t>
            </a:r>
            <a:r>
              <a:rPr lang="en-IN">
                <a:latin typeface="Times New Roman" pitchFamily="18" charset="0"/>
                <a:cs typeface="Times New Roman" pitchFamily="18" charset="0"/>
              </a:rPr>
              <a:t>If the calculated value is greater than 7 inches it will display on LCD as </a:t>
            </a:r>
            <a:r>
              <a:rPr lang="en-IN" smtClean="0">
                <a:latin typeface="Times New Roman" pitchFamily="18" charset="0"/>
                <a:cs typeface="Times New Roman" pitchFamily="18" charset="0"/>
              </a:rPr>
              <a:t>	“</a:t>
            </a:r>
            <a:r>
              <a:rPr lang="en-IN">
                <a:latin typeface="Times New Roman" pitchFamily="18" charset="0"/>
                <a:cs typeface="Times New Roman" pitchFamily="18" charset="0"/>
              </a:rPr>
              <a:t>DAM GATE IS OPENED” and buzzer will be on here.</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Step15</a:t>
            </a:r>
            <a:r>
              <a:rPr lang="en-IN" smtClean="0">
                <a:latin typeface="Times New Roman" pitchFamily="18" charset="0"/>
                <a:cs typeface="Times New Roman" pitchFamily="18" charset="0"/>
              </a:rPr>
              <a:t>: It </a:t>
            </a:r>
            <a:r>
              <a:rPr lang="en-IN">
                <a:latin typeface="Times New Roman" pitchFamily="18" charset="0"/>
                <a:cs typeface="Times New Roman" pitchFamily="18" charset="0"/>
              </a:rPr>
              <a:t>detects the Temperature  sensor </a:t>
            </a:r>
            <a:r>
              <a:rPr lang="en-IN" smtClean="0">
                <a:latin typeface="Times New Roman" pitchFamily="18" charset="0"/>
                <a:cs typeface="Times New Roman" pitchFamily="18" charset="0"/>
              </a:rPr>
              <a:t>value(analog1InPin</a:t>
            </a:r>
            <a:r>
              <a:rPr lang="en-IN">
                <a:latin typeface="Times New Roman" pitchFamily="18" charset="0"/>
                <a:cs typeface="Times New Roman" pitchFamily="18" charset="0"/>
              </a:rPr>
              <a:t>) in terms of </a:t>
            </a:r>
            <a:r>
              <a:rPr lang="en-IN" smtClean="0">
                <a:latin typeface="Times New Roman" pitchFamily="18" charset="0"/>
                <a:cs typeface="Times New Roman" pitchFamily="18" charset="0"/>
              </a:rPr>
              <a:t>	sensor1Value </a:t>
            </a:r>
            <a:r>
              <a:rPr lang="en-IN">
                <a:latin typeface="Times New Roman" pitchFamily="18" charset="0"/>
                <a:cs typeface="Times New Roman" pitchFamily="18" charset="0"/>
              </a:rPr>
              <a:t>by the </a:t>
            </a:r>
            <a:r>
              <a:rPr lang="en-IN" smtClean="0">
                <a:latin typeface="Times New Roman" pitchFamily="18" charset="0"/>
                <a:cs typeface="Times New Roman" pitchFamily="18" charset="0"/>
              </a:rPr>
              <a:t>formula(sensor1Value=analogRead(analog1InPin</a:t>
            </a:r>
            <a:r>
              <a:rPr lang="en-IN">
                <a:latin typeface="Times New Roman" pitchFamily="18" charset="0"/>
                <a:cs typeface="Times New Roman" pitchFamily="18" charset="0"/>
              </a:rPr>
              <a:t>)/2).</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Step16: Display on the  LCD as “TEMP = </a:t>
            </a:r>
            <a:r>
              <a:rPr lang="en-IN" smtClean="0">
                <a:latin typeface="Times New Roman" pitchFamily="18" charset="0"/>
                <a:cs typeface="Times New Roman" pitchFamily="18" charset="0"/>
              </a:rPr>
              <a:t>sensor1Value</a:t>
            </a:r>
            <a:r>
              <a:rPr lang="en-IN">
                <a:latin typeface="Times New Roman" pitchFamily="18" charset="0"/>
                <a:cs typeface="Times New Roman" pitchFamily="18" charset="0"/>
              </a:rPr>
              <a:t>” after calculation.</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Step17</a:t>
            </a:r>
            <a:r>
              <a:rPr lang="en-IN" smtClean="0">
                <a:latin typeface="Times New Roman" pitchFamily="18" charset="0"/>
                <a:cs typeface="Times New Roman" pitchFamily="18" charset="0"/>
              </a:rPr>
              <a:t>: If </a:t>
            </a:r>
            <a:r>
              <a:rPr lang="en-IN">
                <a:latin typeface="Times New Roman" pitchFamily="18" charset="0"/>
                <a:cs typeface="Times New Roman" pitchFamily="18" charset="0"/>
              </a:rPr>
              <a:t>the </a:t>
            </a:r>
            <a:r>
              <a:rPr lang="en-IN" smtClean="0">
                <a:latin typeface="Times New Roman" pitchFamily="18" charset="0"/>
                <a:cs typeface="Times New Roman" pitchFamily="18" charset="0"/>
              </a:rPr>
              <a:t>sensor1Value </a:t>
            </a:r>
            <a:r>
              <a:rPr lang="en-IN">
                <a:latin typeface="Times New Roman" pitchFamily="18" charset="0"/>
                <a:cs typeface="Times New Roman" pitchFamily="18" charset="0"/>
              </a:rPr>
              <a:t>is greater  than 250  it will display on LCD as </a:t>
            </a:r>
            <a:r>
              <a:rPr lang="en-IN" smtClean="0">
                <a:latin typeface="Times New Roman" pitchFamily="18" charset="0"/>
                <a:cs typeface="Times New Roman" pitchFamily="18" charset="0"/>
              </a:rPr>
              <a:t>	“</a:t>
            </a:r>
            <a:r>
              <a:rPr lang="en-IN">
                <a:latin typeface="Times New Roman" pitchFamily="18" charset="0"/>
                <a:cs typeface="Times New Roman" pitchFamily="18" charset="0"/>
              </a:rPr>
              <a:t>Temperature is HIGH” .</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Step18</a:t>
            </a:r>
            <a:r>
              <a:rPr lang="en-IN" smtClean="0">
                <a:latin typeface="Times New Roman" pitchFamily="18" charset="0"/>
                <a:cs typeface="Times New Roman" pitchFamily="18" charset="0"/>
              </a:rPr>
              <a:t>: It </a:t>
            </a:r>
            <a:r>
              <a:rPr lang="en-IN">
                <a:latin typeface="Times New Roman" pitchFamily="18" charset="0"/>
                <a:cs typeface="Times New Roman" pitchFamily="18" charset="0"/>
              </a:rPr>
              <a:t>detects the Rainfall  sensor </a:t>
            </a:r>
            <a:r>
              <a:rPr lang="en-IN" smtClean="0">
                <a:latin typeface="Times New Roman" pitchFamily="18" charset="0"/>
                <a:cs typeface="Times New Roman" pitchFamily="18" charset="0"/>
              </a:rPr>
              <a:t>value(analog2InPin</a:t>
            </a:r>
            <a:r>
              <a:rPr lang="en-IN">
                <a:latin typeface="Times New Roman" pitchFamily="18" charset="0"/>
                <a:cs typeface="Times New Roman" pitchFamily="18" charset="0"/>
              </a:rPr>
              <a:t>) in terms of </a:t>
            </a:r>
            <a:r>
              <a:rPr lang="en-IN" smtClean="0">
                <a:latin typeface="Times New Roman" pitchFamily="18" charset="0"/>
                <a:cs typeface="Times New Roman" pitchFamily="18" charset="0"/>
              </a:rPr>
              <a:t>sensor2Value 	by the formula(sensor2Value=analogRead(analog2InPin</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Step19: </a:t>
            </a:r>
            <a:r>
              <a:rPr lang="en-IN" smtClean="0">
                <a:latin typeface="Times New Roman" pitchFamily="18" charset="0"/>
                <a:cs typeface="Times New Roman" pitchFamily="18" charset="0"/>
              </a:rPr>
              <a:t>Display </a:t>
            </a:r>
            <a:r>
              <a:rPr lang="en-IN">
                <a:latin typeface="Times New Roman" pitchFamily="18" charset="0"/>
                <a:cs typeface="Times New Roman" pitchFamily="18" charset="0"/>
              </a:rPr>
              <a:t>on the  LCD as “RAIN = </a:t>
            </a:r>
            <a:r>
              <a:rPr lang="en-IN" smtClean="0">
                <a:latin typeface="Times New Roman" pitchFamily="18" charset="0"/>
                <a:cs typeface="Times New Roman" pitchFamily="18" charset="0"/>
              </a:rPr>
              <a:t>sensor2Value</a:t>
            </a:r>
            <a:r>
              <a:rPr lang="en-IN">
                <a:latin typeface="Times New Roman" pitchFamily="18" charset="0"/>
                <a:cs typeface="Times New Roman" pitchFamily="18" charset="0"/>
              </a:rPr>
              <a:t>” after calculation</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Step20: If the </a:t>
            </a:r>
            <a:r>
              <a:rPr lang="en-IN" smtClean="0">
                <a:latin typeface="Times New Roman" pitchFamily="18" charset="0"/>
                <a:cs typeface="Times New Roman" pitchFamily="18" charset="0"/>
              </a:rPr>
              <a:t>sensor2Value </a:t>
            </a:r>
            <a:r>
              <a:rPr lang="en-IN">
                <a:latin typeface="Times New Roman" pitchFamily="18" charset="0"/>
                <a:cs typeface="Times New Roman" pitchFamily="18" charset="0"/>
              </a:rPr>
              <a:t>is lesser than 800  it will display on LCD as “ITS </a:t>
            </a:r>
            <a:r>
              <a:rPr lang="en-IN" smtClean="0">
                <a:latin typeface="Times New Roman" pitchFamily="18" charset="0"/>
                <a:cs typeface="Times New Roman" pitchFamily="18" charset="0"/>
              </a:rPr>
              <a:t>	RAINING</a:t>
            </a:r>
            <a:r>
              <a:rPr lang="en-IN">
                <a:latin typeface="Times New Roman" pitchFamily="18" charset="0"/>
                <a:cs typeface="Times New Roman" pitchFamily="18" charset="0"/>
              </a:rPr>
              <a:t>”</a:t>
            </a:r>
            <a:endParaRPr lang="en-US">
              <a:latin typeface="Times New Roman" pitchFamily="18" charset="0"/>
              <a:cs typeface="Times New Roman" pitchFamily="18" charset="0"/>
            </a:endParaRPr>
          </a:p>
          <a:p>
            <a:pPr algn="just"/>
            <a:r>
              <a:rPr lang="en-IN">
                <a:latin typeface="Times New Roman" pitchFamily="18" charset="0"/>
                <a:cs typeface="Times New Roman" pitchFamily="18" charset="0"/>
              </a:rPr>
              <a:t>Step21</a:t>
            </a:r>
            <a:r>
              <a:rPr lang="en-IN" smtClean="0">
                <a:latin typeface="Times New Roman" pitchFamily="18" charset="0"/>
                <a:cs typeface="Times New Roman" pitchFamily="18" charset="0"/>
              </a:rPr>
              <a:t>: The process will repeat the steps </a:t>
            </a:r>
            <a:r>
              <a:rPr lang="en-IN">
                <a:latin typeface="Times New Roman" pitchFamily="18" charset="0"/>
                <a:cs typeface="Times New Roman" pitchFamily="18" charset="0"/>
              </a:rPr>
              <a:t>again from step8.</a:t>
            </a:r>
            <a:endParaRPr lang="en-US">
              <a:latin typeface="Times New Roman" pitchFamily="18" charset="0"/>
              <a:cs typeface="Times New Roman" pitchFamily="18" charset="0"/>
            </a:endParaRPr>
          </a:p>
        </p:txBody>
      </p:sp>
      <p:sp>
        <p:nvSpPr>
          <p:cNvPr id="2" name="Footer Placeholder 1"/>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29</a:t>
            </a:fld>
            <a:endParaRPr lang="en-US"/>
          </a:p>
        </p:txBody>
      </p:sp>
    </p:spTree>
    <p:extLst>
      <p:ext uri="{BB962C8B-B14F-4D97-AF65-F5344CB8AC3E}">
        <p14:creationId xmlns:p14="http://schemas.microsoft.com/office/powerpoint/2010/main" val="37891012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162800" cy="673100"/>
          </a:xfrm>
        </p:spPr>
        <p:txBody>
          <a:bodyPr>
            <a:noAutofit/>
          </a:bodyPr>
          <a:lstStyle/>
          <a:p>
            <a:r>
              <a:rPr lang="en-US" sz="4000" b="1" smtClean="0">
                <a:latin typeface="Times New Roman" pitchFamily="18" charset="0"/>
                <a:cs typeface="Times New Roman" pitchFamily="18" charset="0"/>
              </a:rPr>
              <a:t>EXISTING SYSTEM</a:t>
            </a:r>
            <a:endParaRPr lang="en-US" sz="4000" b="1">
              <a:latin typeface="Times New Roman" pitchFamily="18" charset="0"/>
              <a:cs typeface="Times New Roman" pitchFamily="18" charset="0"/>
            </a:endParaRPr>
          </a:p>
        </p:txBody>
      </p:sp>
      <p:sp>
        <p:nvSpPr>
          <p:cNvPr id="9" name="Text Placeholder 8"/>
          <p:cNvSpPr>
            <a:spLocks noGrp="1"/>
          </p:cNvSpPr>
          <p:nvPr>
            <p:ph type="body" sz="half" idx="2"/>
          </p:nvPr>
        </p:nvSpPr>
        <p:spPr>
          <a:xfrm>
            <a:off x="381000" y="1219200"/>
            <a:ext cx="4267200" cy="4691063"/>
          </a:xfrm>
        </p:spPr>
        <p:txBody>
          <a:bodyPr>
            <a:normAutofit lnSpcReduction="10000"/>
          </a:bodyPr>
          <a:lstStyle/>
          <a:p>
            <a:pPr algn="just"/>
            <a:r>
              <a:rPr lang="en-IN" sz="2800" smtClean="0">
                <a:latin typeface="Times New Roman" pitchFamily="18" charset="0"/>
                <a:cs typeface="Times New Roman" pitchFamily="18" charset="0"/>
              </a:rPr>
              <a:t>	In </a:t>
            </a:r>
            <a:r>
              <a:rPr lang="en-IN" sz="2800">
                <a:latin typeface="Times New Roman" pitchFamily="18" charset="0"/>
                <a:cs typeface="Times New Roman" pitchFamily="18" charset="0"/>
              </a:rPr>
              <a:t>the earlier system the dam shutter can control by the keypad or manual operations only. We cannot control the dam shutter immediately in the existing system because if the water reached the abnormal level the shutter will damage. So we go for a new system to overcome this </a:t>
            </a:r>
            <a:r>
              <a:rPr lang="en-IN" sz="2800" smtClean="0">
                <a:latin typeface="Times New Roman" pitchFamily="18" charset="0"/>
                <a:cs typeface="Times New Roman" pitchFamily="18" charset="0"/>
              </a:rPr>
              <a:t>disadvantage.</a:t>
            </a:r>
            <a:endParaRPr lang="en-US" sz="2800">
              <a:latin typeface="Times New Roman" pitchFamily="18" charset="0"/>
              <a:cs typeface="Times New Roman" pitchFamily="18" charset="0"/>
            </a:endParaRPr>
          </a:p>
        </p:txBody>
      </p:sp>
      <p:pic>
        <p:nvPicPr>
          <p:cNvPr id="10"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24400" y="1524000"/>
            <a:ext cx="3886200" cy="3962400"/>
          </a:xfrm>
        </p:spPr>
      </p:pic>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3</a:t>
            </a:fld>
            <a:endParaRPr lang="en-US"/>
          </a:p>
        </p:txBody>
      </p:sp>
    </p:spTree>
    <p:extLst>
      <p:ext uri="{BB962C8B-B14F-4D97-AF65-F5344CB8AC3E}">
        <p14:creationId xmlns:p14="http://schemas.microsoft.com/office/powerpoint/2010/main" val="314853705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005" y="76200"/>
            <a:ext cx="8229600" cy="1143000"/>
          </a:xfrm>
        </p:spPr>
        <p:txBody>
          <a:bodyPr>
            <a:normAutofit/>
          </a:bodyPr>
          <a:lstStyle/>
          <a:p>
            <a:pPr algn="l"/>
            <a:r>
              <a:rPr lang="en-US" sz="4000" b="1" smtClean="0">
                <a:latin typeface="Times New Roman" pitchFamily="18" charset="0"/>
                <a:cs typeface="Times New Roman" pitchFamily="18" charset="0"/>
              </a:rPr>
              <a:t>RESULTS</a:t>
            </a:r>
            <a:endParaRPr lang="en-US" sz="4000" b="1">
              <a:latin typeface="Times New Roman" pitchFamily="18" charset="0"/>
              <a:cs typeface="Times New Roman" pitchFamily="18" charset="0"/>
            </a:endParaRPr>
          </a:p>
        </p:txBody>
      </p:sp>
      <p:pic>
        <p:nvPicPr>
          <p:cNvPr id="5" name="Picture 4"/>
          <p:cNvPicPr/>
          <p:nvPr/>
        </p:nvPicPr>
        <p:blipFill rotWithShape="1">
          <a:blip r:embed="rId2" cstate="print">
            <a:extLst>
              <a:ext uri="{28A0092B-C50C-407E-A947-70E740481C1C}">
                <a14:useLocalDpi xmlns:a14="http://schemas.microsoft.com/office/drawing/2010/main" val="0"/>
              </a:ext>
            </a:extLst>
          </a:blip>
          <a:srcRect b="2384"/>
          <a:stretch/>
        </p:blipFill>
        <p:spPr>
          <a:xfrm rot="10800000">
            <a:off x="4648199" y="1447800"/>
            <a:ext cx="4114799" cy="4114800"/>
          </a:xfrm>
          <a:prstGeom prst="rect">
            <a:avLst/>
          </a:prstGeom>
        </p:spPr>
      </p:pic>
      <p:pic>
        <p:nvPicPr>
          <p:cNvPr id="7" name="Content Placeholder 3"/>
          <p:cNvPicPr>
            <a:picLocks noGrp="1"/>
          </p:cNvPicPr>
          <p:nvPr>
            <p:ph idx="1"/>
          </p:nvPr>
        </p:nvPicPr>
        <p:blipFill rotWithShape="1">
          <a:blip r:embed="rId3" cstate="print">
            <a:extLst>
              <a:ext uri="{28A0092B-C50C-407E-A947-70E740481C1C}">
                <a14:useLocalDpi xmlns:a14="http://schemas.microsoft.com/office/drawing/2010/main" val="0"/>
              </a:ext>
            </a:extLst>
          </a:blip>
          <a:srcRect b="3000"/>
          <a:stretch/>
        </p:blipFill>
        <p:spPr>
          <a:xfrm rot="5400000">
            <a:off x="333374" y="1495427"/>
            <a:ext cx="4114799" cy="4019548"/>
          </a:xfrm>
          <a:prstGeom prst="rect">
            <a:avLst/>
          </a:prstGeom>
        </p:spPr>
      </p:pic>
      <p:sp>
        <p:nvSpPr>
          <p:cNvPr id="3" name="TextBox 2"/>
          <p:cNvSpPr txBox="1"/>
          <p:nvPr/>
        </p:nvSpPr>
        <p:spPr>
          <a:xfrm>
            <a:off x="685800" y="5577959"/>
            <a:ext cx="2616422" cy="369332"/>
          </a:xfrm>
          <a:prstGeom prst="rect">
            <a:avLst/>
          </a:prstGeom>
          <a:noFill/>
        </p:spPr>
        <p:txBody>
          <a:bodyPr wrap="none" rtlCol="0">
            <a:spAutoFit/>
          </a:bodyPr>
          <a:lstStyle/>
          <a:p>
            <a:r>
              <a:rPr lang="en-US" smtClean="0">
                <a:latin typeface="Times New Roman" pitchFamily="18" charset="0"/>
                <a:cs typeface="Times New Roman" pitchFamily="18" charset="0"/>
              </a:rPr>
              <a:t>Water level sensor output</a:t>
            </a:r>
            <a:endParaRPr lang="en-US">
              <a:latin typeface="Times New Roman" pitchFamily="18" charset="0"/>
              <a:cs typeface="Times New Roman" pitchFamily="18" charset="0"/>
            </a:endParaRPr>
          </a:p>
        </p:txBody>
      </p:sp>
      <p:sp>
        <p:nvSpPr>
          <p:cNvPr id="8" name="TextBox 7"/>
          <p:cNvSpPr txBox="1"/>
          <p:nvPr/>
        </p:nvSpPr>
        <p:spPr>
          <a:xfrm>
            <a:off x="5257800" y="5562600"/>
            <a:ext cx="2513893" cy="369332"/>
          </a:xfrm>
          <a:prstGeom prst="rect">
            <a:avLst/>
          </a:prstGeom>
          <a:noFill/>
        </p:spPr>
        <p:txBody>
          <a:bodyPr wrap="none" rtlCol="0">
            <a:spAutoFit/>
          </a:bodyPr>
          <a:lstStyle/>
          <a:p>
            <a:r>
              <a:rPr lang="en-US" smtClean="0">
                <a:latin typeface="Times New Roman" pitchFamily="18" charset="0"/>
                <a:cs typeface="Times New Roman" pitchFamily="18" charset="0"/>
              </a:rPr>
              <a:t>UltraSonic sensor output</a:t>
            </a:r>
            <a:endParaRPr lang="en-US">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6" name="Slide Number Placeholder 5"/>
          <p:cNvSpPr>
            <a:spLocks noGrp="1"/>
          </p:cNvSpPr>
          <p:nvPr>
            <p:ph type="sldNum" sz="quarter" idx="12"/>
          </p:nvPr>
        </p:nvSpPr>
        <p:spPr/>
        <p:txBody>
          <a:bodyPr/>
          <a:lstStyle/>
          <a:p>
            <a:fld id="{8C81BD95-1FB2-4151-86DD-AE41E8F63D21}" type="slidenum">
              <a:rPr lang="en-US" smtClean="0"/>
              <a:t>30</a:t>
            </a:fld>
            <a:endParaRPr lang="en-US"/>
          </a:p>
        </p:txBody>
      </p:sp>
    </p:spTree>
    <p:extLst>
      <p:ext uri="{BB962C8B-B14F-4D97-AF65-F5344CB8AC3E}">
        <p14:creationId xmlns:p14="http://schemas.microsoft.com/office/powerpoint/2010/main" val="109324876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p:cNvPicPr>
          <p:nvPr>
            <p:ph idx="1"/>
          </p:nvPr>
        </p:nvPicPr>
        <p:blipFill rotWithShape="1">
          <a:blip r:embed="rId2" cstate="print">
            <a:extLst>
              <a:ext uri="{28A0092B-C50C-407E-A947-70E740481C1C}">
                <a14:useLocalDpi xmlns:a14="http://schemas.microsoft.com/office/drawing/2010/main" val="0"/>
              </a:ext>
            </a:extLst>
          </a:blip>
          <a:srcRect b="2631"/>
          <a:stretch/>
        </p:blipFill>
        <p:spPr>
          <a:xfrm rot="10800000">
            <a:off x="380999" y="1143000"/>
            <a:ext cx="4103103" cy="3994666"/>
          </a:xfrm>
          <a:prstGeom prst="rect">
            <a:avLst/>
          </a:prstGeom>
        </p:spPr>
      </p:pic>
      <p:sp>
        <p:nvSpPr>
          <p:cNvPr id="7" name="TextBox 6"/>
          <p:cNvSpPr txBox="1"/>
          <p:nvPr/>
        </p:nvSpPr>
        <p:spPr>
          <a:xfrm>
            <a:off x="1066799" y="5105400"/>
            <a:ext cx="2643609" cy="369332"/>
          </a:xfrm>
          <a:prstGeom prst="rect">
            <a:avLst/>
          </a:prstGeom>
          <a:noFill/>
        </p:spPr>
        <p:txBody>
          <a:bodyPr wrap="none" rtlCol="0">
            <a:spAutoFit/>
          </a:bodyPr>
          <a:lstStyle/>
          <a:p>
            <a:r>
              <a:rPr lang="en-US" smtClean="0">
                <a:latin typeface="Times New Roman" pitchFamily="18" charset="0"/>
                <a:cs typeface="Times New Roman" pitchFamily="18" charset="0"/>
              </a:rPr>
              <a:t>Temperature sensor output</a:t>
            </a:r>
            <a:endParaRPr lang="en-US">
              <a:latin typeface="Times New Roman" pitchFamily="18" charset="0"/>
              <a:cs typeface="Times New Roman" pitchFamily="18" charset="0"/>
            </a:endParaRPr>
          </a:p>
        </p:txBody>
      </p:sp>
      <p:pic>
        <p:nvPicPr>
          <p:cNvPr id="9" name="Picture 8"/>
          <p:cNvPicPr/>
          <p:nvPr/>
        </p:nvPicPr>
        <p:blipFill rotWithShape="1">
          <a:blip r:embed="rId3" cstate="print">
            <a:extLst>
              <a:ext uri="{28A0092B-C50C-407E-A947-70E740481C1C}">
                <a14:useLocalDpi xmlns:a14="http://schemas.microsoft.com/office/drawing/2010/main" val="0"/>
              </a:ext>
            </a:extLst>
          </a:blip>
          <a:srcRect b="2913"/>
          <a:stretch/>
        </p:blipFill>
        <p:spPr>
          <a:xfrm rot="10800000">
            <a:off x="4800600" y="1143000"/>
            <a:ext cx="3886200" cy="3962400"/>
          </a:xfrm>
          <a:prstGeom prst="rect">
            <a:avLst/>
          </a:prstGeom>
        </p:spPr>
      </p:pic>
      <p:sp>
        <p:nvSpPr>
          <p:cNvPr id="10" name="TextBox 9"/>
          <p:cNvSpPr txBox="1"/>
          <p:nvPr/>
        </p:nvSpPr>
        <p:spPr>
          <a:xfrm>
            <a:off x="5324475" y="5086350"/>
            <a:ext cx="2223686" cy="369332"/>
          </a:xfrm>
          <a:prstGeom prst="rect">
            <a:avLst/>
          </a:prstGeom>
          <a:noFill/>
        </p:spPr>
        <p:txBody>
          <a:bodyPr wrap="none" rtlCol="0">
            <a:spAutoFit/>
          </a:bodyPr>
          <a:lstStyle/>
          <a:p>
            <a:r>
              <a:rPr lang="en-US" smtClean="0">
                <a:latin typeface="Times New Roman" pitchFamily="18" charset="0"/>
                <a:cs typeface="Times New Roman" pitchFamily="18" charset="0"/>
              </a:rPr>
              <a:t>Rainfall sensor output</a:t>
            </a:r>
            <a:endParaRPr lang="en-US">
              <a:latin typeface="Times New Roman" pitchFamily="18" charset="0"/>
              <a:cs typeface="Times New Roman" pitchFamily="18" charset="0"/>
            </a:endParaRPr>
          </a:p>
        </p:txBody>
      </p:sp>
      <p:sp>
        <p:nvSpPr>
          <p:cNvPr id="2" name="Footer Placeholder 1"/>
          <p:cNvSpPr>
            <a:spLocks noGrp="1"/>
          </p:cNvSpPr>
          <p:nvPr>
            <p:ph type="ftr" sz="quarter" idx="11"/>
          </p:nvPr>
        </p:nvSpPr>
        <p:spPr/>
        <p:txBody>
          <a:bodyPr/>
          <a:lstStyle/>
          <a:p>
            <a:r>
              <a:rPr lang="en-US" smtClean="0"/>
              <a:t>IoT Based Disaster Monitoring and Management system for Dams(IDMMSD)</a:t>
            </a:r>
            <a:endParaRPr lang="en-US"/>
          </a:p>
        </p:txBody>
      </p:sp>
      <p:sp>
        <p:nvSpPr>
          <p:cNvPr id="3" name="Slide Number Placeholder 2"/>
          <p:cNvSpPr>
            <a:spLocks noGrp="1"/>
          </p:cNvSpPr>
          <p:nvPr>
            <p:ph type="sldNum" sz="quarter" idx="12"/>
          </p:nvPr>
        </p:nvSpPr>
        <p:spPr/>
        <p:txBody>
          <a:bodyPr/>
          <a:lstStyle/>
          <a:p>
            <a:fld id="{8C81BD95-1FB2-4151-86DD-AE41E8F63D21}" type="slidenum">
              <a:rPr lang="en-US" smtClean="0"/>
              <a:t>31</a:t>
            </a:fld>
            <a:endParaRPr lang="en-US"/>
          </a:p>
        </p:txBody>
      </p:sp>
    </p:spTree>
    <p:extLst>
      <p:ext uri="{BB962C8B-B14F-4D97-AF65-F5344CB8AC3E}">
        <p14:creationId xmlns:p14="http://schemas.microsoft.com/office/powerpoint/2010/main" val="55598228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4600" y="2514600"/>
            <a:ext cx="4191000" cy="1143000"/>
          </a:xfrm>
        </p:spPr>
        <p:txBody>
          <a:bodyPr>
            <a:normAutofit/>
          </a:bodyPr>
          <a:lstStyle/>
          <a:p>
            <a:pPr algn="l"/>
            <a:r>
              <a:rPr lang="en-US" sz="6000" b="1" smtClean="0">
                <a:latin typeface="Times New Roman" pitchFamily="18" charset="0"/>
                <a:cs typeface="Times New Roman" pitchFamily="18" charset="0"/>
              </a:rPr>
              <a:t>QUERIES ?</a:t>
            </a:r>
            <a:endParaRPr lang="en-US" sz="6000" b="1">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32</a:t>
            </a:fld>
            <a:endParaRPr lang="en-US"/>
          </a:p>
        </p:txBody>
      </p:sp>
    </p:spTree>
    <p:extLst>
      <p:ext uri="{BB962C8B-B14F-4D97-AF65-F5344CB8AC3E}">
        <p14:creationId xmlns:p14="http://schemas.microsoft.com/office/powerpoint/2010/main" val="24415808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667000"/>
            <a:ext cx="8229600" cy="1143000"/>
          </a:xfrm>
        </p:spPr>
        <p:txBody>
          <a:bodyPr>
            <a:normAutofit/>
          </a:bodyPr>
          <a:lstStyle/>
          <a:p>
            <a:r>
              <a:rPr lang="en-US" sz="6000" b="1" smtClean="0">
                <a:latin typeface="Times New Roman" pitchFamily="18" charset="0"/>
                <a:cs typeface="Times New Roman" pitchFamily="18" charset="0"/>
              </a:rPr>
              <a:t>THANK YOU</a:t>
            </a:r>
            <a:endParaRPr lang="en-US" sz="6000" b="1">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33</a:t>
            </a:fld>
            <a:endParaRPr lang="en-US"/>
          </a:p>
        </p:txBody>
      </p:sp>
    </p:spTree>
    <p:extLst>
      <p:ext uri="{BB962C8B-B14F-4D97-AF65-F5344CB8AC3E}">
        <p14:creationId xmlns:p14="http://schemas.microsoft.com/office/powerpoint/2010/main" val="19164176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09983760"/>
              </p:ext>
            </p:extLst>
          </p:nvPr>
        </p:nvGraphicFramePr>
        <p:xfrm>
          <a:off x="533400" y="228601"/>
          <a:ext cx="8229600" cy="5806439"/>
        </p:xfrm>
        <a:graphic>
          <a:graphicData uri="http://schemas.openxmlformats.org/drawingml/2006/table">
            <a:tbl>
              <a:tblPr firstRow="1" bandRow="1">
                <a:tableStyleId>{5C22544A-7EE6-4342-B048-85BDC9FD1C3A}</a:tableStyleId>
              </a:tblPr>
              <a:tblGrid>
                <a:gridCol w="762000"/>
                <a:gridCol w="1981200"/>
                <a:gridCol w="2438400"/>
                <a:gridCol w="3048000"/>
              </a:tblGrid>
              <a:tr h="395376">
                <a:tc>
                  <a:txBody>
                    <a:bodyPr/>
                    <a:lstStyle/>
                    <a:p>
                      <a:pPr algn="l"/>
                      <a:r>
                        <a:rPr lang="en-US" sz="1800" smtClean="0">
                          <a:latin typeface="Times New Roman" pitchFamily="18" charset="0"/>
                          <a:cs typeface="Times New Roman" pitchFamily="18" charset="0"/>
                        </a:rPr>
                        <a:t>S.No.</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AUTHORS</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TITLE</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COMPONENTS</a:t>
                      </a:r>
                      <a:r>
                        <a:rPr lang="en-US" sz="1800" baseline="0" smtClean="0">
                          <a:latin typeface="Times New Roman" pitchFamily="18" charset="0"/>
                          <a:cs typeface="Times New Roman" pitchFamily="18" charset="0"/>
                        </a:rPr>
                        <a:t> USED</a:t>
                      </a:r>
                      <a:endParaRPr lang="en-US" sz="1800">
                        <a:latin typeface="Times New Roman" pitchFamily="18" charset="0"/>
                        <a:cs typeface="Times New Roman" pitchFamily="18" charset="0"/>
                      </a:endParaRPr>
                    </a:p>
                  </a:txBody>
                  <a:tcPr/>
                </a:tc>
              </a:tr>
              <a:tr h="1760832">
                <a:tc>
                  <a:txBody>
                    <a:bodyPr/>
                    <a:lstStyle/>
                    <a:p>
                      <a:pPr algn="l"/>
                      <a:r>
                        <a:rPr lang="en-US" sz="1800" smtClean="0">
                          <a:latin typeface="Times New Roman" pitchFamily="18" charset="0"/>
                          <a:cs typeface="Times New Roman" pitchFamily="18" charset="0"/>
                        </a:rPr>
                        <a:t>1.</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Anita Gehlot, Rajesh Singh, Sushabhan Choudhury, Bhupendra Singh.</a:t>
                      </a:r>
                    </a:p>
                    <a:p>
                      <a:pPr algn="l"/>
                      <a:r>
                        <a:rPr lang="en-US" sz="1800" smtClean="0">
                          <a:latin typeface="Times New Roman" pitchFamily="18" charset="0"/>
                          <a:cs typeface="Times New Roman" pitchFamily="18" charset="0"/>
                        </a:rPr>
                        <a:t>(2019)</a:t>
                      </a:r>
                      <a:endParaRPr lang="en-US" sz="1800">
                        <a:latin typeface="Times New Roman" pitchFamily="18" charset="0"/>
                        <a:cs typeface="Times New Roman" pitchFamily="18" charset="0"/>
                      </a:endParaRPr>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i="0" kern="1200" smtClean="0">
                          <a:solidFill>
                            <a:schemeClr val="dk1"/>
                          </a:solidFill>
                          <a:effectLst/>
                          <a:latin typeface="Times New Roman" pitchFamily="18" charset="0"/>
                          <a:ea typeface="+mn-ea"/>
                          <a:cs typeface="Times New Roman" pitchFamily="18" charset="0"/>
                        </a:rPr>
                        <a:t>Wireless Disaster Monitoring and Management System for Dams.</a:t>
                      </a:r>
                    </a:p>
                    <a:p>
                      <a:pPr algn="l"/>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Level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Discharge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Rain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2.4 GHz modem,</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MAX232- USART , GSM</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module, Hooter,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USB to Serial</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cable,</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DB9 (connector).</a:t>
                      </a:r>
                    </a:p>
                  </a:txBody>
                  <a:tcPr/>
                </a:tc>
              </a:tr>
              <a:tr h="2187191">
                <a:tc>
                  <a:txBody>
                    <a:bodyPr/>
                    <a:lstStyle/>
                    <a:p>
                      <a:pPr algn="l"/>
                      <a:r>
                        <a:rPr lang="en-US" sz="1800" smtClean="0">
                          <a:latin typeface="Times New Roman" pitchFamily="18" charset="0"/>
                          <a:cs typeface="Times New Roman" pitchFamily="18" charset="0"/>
                        </a:rPr>
                        <a:t>2.</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S.Rajapriya,</a:t>
                      </a:r>
                      <a:r>
                        <a:rPr lang="en-US" sz="1800" baseline="0" smtClean="0">
                          <a:latin typeface="Times New Roman" pitchFamily="18" charset="0"/>
                          <a:cs typeface="Times New Roman" pitchFamily="18" charset="0"/>
                        </a:rPr>
                        <a:t> </a:t>
                      </a:r>
                      <a:r>
                        <a:rPr lang="en-US" sz="1800" smtClean="0">
                          <a:latin typeface="Times New Roman" pitchFamily="18" charset="0"/>
                          <a:cs typeface="Times New Roman" pitchFamily="18" charset="0"/>
                        </a:rPr>
                        <a:t>A.Abinaya, V.Subashini</a:t>
                      </a:r>
                    </a:p>
                    <a:p>
                      <a:pPr algn="l"/>
                      <a:r>
                        <a:rPr lang="en-US" sz="1800" smtClean="0">
                          <a:latin typeface="Times New Roman" pitchFamily="18" charset="0"/>
                          <a:cs typeface="Times New Roman" pitchFamily="18" charset="0"/>
                        </a:rPr>
                        <a:t>(2019)</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IOT Based Dam Monitoring System.</a:t>
                      </a:r>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waterflow sensor, ultrasonic sensor, vibration sensor, level converter, Driver, Relay, Motor, LCD display, Buzzer, Load cell, switches. The software used here is MPLab</a:t>
                      </a:r>
                    </a:p>
                    <a:p>
                      <a:pPr algn="just"/>
                      <a:r>
                        <a:rPr lang="en-US" sz="1800" b="0" i="0" kern="1200" smtClean="0">
                          <a:solidFill>
                            <a:schemeClr val="dk1"/>
                          </a:solidFill>
                          <a:effectLst/>
                          <a:latin typeface="Times New Roman" pitchFamily="18" charset="0"/>
                          <a:ea typeface="+mn-ea"/>
                          <a:cs typeface="Times New Roman" pitchFamily="18" charset="0"/>
                        </a:rPr>
                        <a:t>IDE, PIC16F877A.</a:t>
                      </a:r>
                    </a:p>
                  </a:txBody>
                  <a:tcPr/>
                </a:tc>
              </a:tr>
              <a:tr h="1120391">
                <a:tc>
                  <a:txBody>
                    <a:bodyPr/>
                    <a:lstStyle/>
                    <a:p>
                      <a:r>
                        <a:rPr lang="en-US" smtClean="0">
                          <a:latin typeface="Times New Roman" pitchFamily="18" charset="0"/>
                          <a:cs typeface="Times New Roman" pitchFamily="18" charset="0"/>
                        </a:rPr>
                        <a:t>3.</a:t>
                      </a:r>
                      <a:endParaRPr lang="en-US">
                        <a:latin typeface="Times New Roman" pitchFamily="18" charset="0"/>
                        <a:cs typeface="Times New Roman" pitchFamily="18" charset="0"/>
                      </a:endParaRPr>
                    </a:p>
                  </a:txBody>
                  <a:tcPr/>
                </a:tc>
                <a:tc>
                  <a:txBody>
                    <a:bodyPr/>
                    <a:lstStyle/>
                    <a:p>
                      <a:r>
                        <a:rPr lang="en-US" smtClean="0">
                          <a:latin typeface="Times New Roman" pitchFamily="18" charset="0"/>
                          <a:cs typeface="Times New Roman" pitchFamily="18" charset="0"/>
                        </a:rPr>
                        <a:t>Dr.A.Kavitha, R. Jai Ganesh,</a:t>
                      </a:r>
                      <a:r>
                        <a:rPr lang="en-US" baseline="0" smtClean="0">
                          <a:latin typeface="Times New Roman" pitchFamily="18" charset="0"/>
                          <a:cs typeface="Times New Roman" pitchFamily="18" charset="0"/>
                        </a:rPr>
                        <a:t> </a:t>
                      </a:r>
                      <a:r>
                        <a:rPr lang="en-US" smtClean="0">
                          <a:latin typeface="Times New Roman" pitchFamily="18" charset="0"/>
                          <a:cs typeface="Times New Roman" pitchFamily="18" charset="0"/>
                        </a:rPr>
                        <a:t>Dr.S.Muralidharan</a:t>
                      </a:r>
                    </a:p>
                    <a:p>
                      <a:pPr algn="just"/>
                      <a:r>
                        <a:rPr lang="en-US" smtClean="0">
                          <a:latin typeface="Times New Roman" pitchFamily="18" charset="0"/>
                          <a:cs typeface="Times New Roman" pitchFamily="18" charset="0"/>
                        </a:rPr>
                        <a:t>(2020)</a:t>
                      </a:r>
                      <a:endParaRPr lang="en-US">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Automatic Dam Shutter Control using Wireless Sensor.</a:t>
                      </a:r>
                      <a:endParaRPr lang="en-US">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Sensors GSM warning system RF warning system, Gate control system, </a:t>
                      </a:r>
                      <a:r>
                        <a:rPr lang="en-US" sz="1800" kern="1200" smtClean="0">
                          <a:solidFill>
                            <a:schemeClr val="dk1"/>
                          </a:solidFill>
                          <a:effectLst/>
                          <a:latin typeface="Times New Roman" pitchFamily="18" charset="0"/>
                          <a:ea typeface="+mn-ea"/>
                          <a:cs typeface="Times New Roman" pitchFamily="18" charset="0"/>
                        </a:rPr>
                        <a:t>mcu</a:t>
                      </a:r>
                      <a:endParaRPr lang="en-US" sz="1800" b="0" i="0" kern="1200" smtClean="0">
                        <a:solidFill>
                          <a:schemeClr val="dk1"/>
                        </a:solidFill>
                        <a:effectLst/>
                        <a:latin typeface="Times New Roman" pitchFamily="18" charset="0"/>
                        <a:ea typeface="+mn-ea"/>
                        <a:cs typeface="Times New Roman" pitchFamily="18" charset="0"/>
                      </a:endParaRPr>
                    </a:p>
                    <a:p>
                      <a:pPr algn="just"/>
                      <a:r>
                        <a:rPr lang="en-US" sz="1800" b="0" i="0" kern="1200" smtClean="0">
                          <a:solidFill>
                            <a:schemeClr val="dk1"/>
                          </a:solidFill>
                          <a:effectLst/>
                          <a:latin typeface="Times New Roman" pitchFamily="18" charset="0"/>
                          <a:ea typeface="+mn-ea"/>
                          <a:cs typeface="Times New Roman" pitchFamily="18" charset="0"/>
                        </a:rPr>
                        <a:t/>
                      </a:r>
                      <a:br>
                        <a:rPr lang="en-US" sz="1800" b="0" i="0" kern="1200" smtClean="0">
                          <a:solidFill>
                            <a:schemeClr val="dk1"/>
                          </a:solidFill>
                          <a:effectLst/>
                          <a:latin typeface="Times New Roman" pitchFamily="18" charset="0"/>
                          <a:ea typeface="+mn-ea"/>
                          <a:cs typeface="Times New Roman" pitchFamily="18" charset="0"/>
                        </a:rPr>
                      </a:br>
                      <a:endParaRPr lang="it-IT" sz="1800" b="0" i="0" kern="1200" smtClean="0">
                        <a:solidFill>
                          <a:schemeClr val="dk1"/>
                        </a:solidFill>
                        <a:effectLst/>
                        <a:latin typeface="Times New Roman" pitchFamily="18" charset="0"/>
                        <a:ea typeface="+mn-ea"/>
                        <a:cs typeface="Times New Roman" pitchFamily="18" charset="0"/>
                      </a:endParaRPr>
                    </a:p>
                  </a:txBody>
                  <a:tcPr/>
                </a:tc>
              </a:tr>
            </a:tbl>
          </a:graphicData>
        </a:graphic>
      </p:graphicFrame>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4</a:t>
            </a:fld>
            <a:endParaRPr lang="en-US"/>
          </a:p>
        </p:txBody>
      </p:sp>
    </p:spTree>
    <p:extLst>
      <p:ext uri="{BB962C8B-B14F-4D97-AF65-F5344CB8AC3E}">
        <p14:creationId xmlns:p14="http://schemas.microsoft.com/office/powerpoint/2010/main" val="37897011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455714985"/>
              </p:ext>
            </p:extLst>
          </p:nvPr>
        </p:nvGraphicFramePr>
        <p:xfrm>
          <a:off x="457200" y="152401"/>
          <a:ext cx="8229600" cy="6144014"/>
        </p:xfrm>
        <a:graphic>
          <a:graphicData uri="http://schemas.openxmlformats.org/drawingml/2006/table">
            <a:tbl>
              <a:tblPr firstRow="1" bandRow="1">
                <a:tableStyleId>{5C22544A-7EE6-4342-B048-85BDC9FD1C3A}</a:tableStyleId>
              </a:tblPr>
              <a:tblGrid>
                <a:gridCol w="762000"/>
                <a:gridCol w="2514600"/>
                <a:gridCol w="1828800"/>
                <a:gridCol w="3124200"/>
              </a:tblGrid>
              <a:tr h="344482">
                <a:tc>
                  <a:txBody>
                    <a:bodyPr/>
                    <a:lstStyle/>
                    <a:p>
                      <a:pPr algn="ctr"/>
                      <a:r>
                        <a:rPr lang="en-US" sz="1800" smtClean="0">
                          <a:latin typeface="Times New Roman" pitchFamily="18" charset="0"/>
                          <a:cs typeface="Times New Roman" pitchFamily="18" charset="0"/>
                        </a:rPr>
                        <a:t>S.No.</a:t>
                      </a:r>
                      <a:endParaRPr lang="en-US" sz="1800">
                        <a:latin typeface="Times New Roman" pitchFamily="18" charset="0"/>
                        <a:cs typeface="Times New Roman" pitchFamily="18" charset="0"/>
                      </a:endParaRPr>
                    </a:p>
                  </a:txBody>
                  <a:tcPr/>
                </a:tc>
                <a:tc>
                  <a:txBody>
                    <a:bodyPr/>
                    <a:lstStyle/>
                    <a:p>
                      <a:pPr algn="ctr"/>
                      <a:r>
                        <a:rPr lang="en-US" sz="1800" smtClean="0">
                          <a:latin typeface="Times New Roman" pitchFamily="18" charset="0"/>
                          <a:cs typeface="Times New Roman" pitchFamily="18" charset="0"/>
                        </a:rPr>
                        <a:t>AUTHORS</a:t>
                      </a:r>
                      <a:endParaRPr lang="en-US" sz="1800">
                        <a:latin typeface="Times New Roman" pitchFamily="18" charset="0"/>
                        <a:cs typeface="Times New Roman" pitchFamily="18" charset="0"/>
                      </a:endParaRPr>
                    </a:p>
                  </a:txBody>
                  <a:tcPr/>
                </a:tc>
                <a:tc>
                  <a:txBody>
                    <a:bodyPr/>
                    <a:lstStyle/>
                    <a:p>
                      <a:pPr algn="ctr"/>
                      <a:r>
                        <a:rPr lang="en-US" sz="1800" smtClean="0">
                          <a:latin typeface="Times New Roman" pitchFamily="18" charset="0"/>
                          <a:cs typeface="Times New Roman" pitchFamily="18" charset="0"/>
                        </a:rPr>
                        <a:t>TITLE</a:t>
                      </a:r>
                      <a:endParaRPr lang="en-US" sz="1800">
                        <a:latin typeface="Times New Roman" pitchFamily="18" charset="0"/>
                        <a:cs typeface="Times New Roman" pitchFamily="18" charset="0"/>
                      </a:endParaRPr>
                    </a:p>
                  </a:txBody>
                  <a:tcPr/>
                </a:tc>
                <a:tc>
                  <a:txBody>
                    <a:bodyPr/>
                    <a:lstStyle/>
                    <a:p>
                      <a:pPr algn="ctr"/>
                      <a:r>
                        <a:rPr lang="en-US" sz="1800" smtClean="0">
                          <a:latin typeface="Times New Roman" pitchFamily="18" charset="0"/>
                          <a:cs typeface="Times New Roman" pitchFamily="18" charset="0"/>
                        </a:rPr>
                        <a:t>COMPONENTS</a:t>
                      </a:r>
                      <a:r>
                        <a:rPr lang="en-US" sz="1800" baseline="0" smtClean="0">
                          <a:latin typeface="Times New Roman" pitchFamily="18" charset="0"/>
                          <a:cs typeface="Times New Roman" pitchFamily="18" charset="0"/>
                        </a:rPr>
                        <a:t> USED</a:t>
                      </a:r>
                      <a:endParaRPr lang="en-US" sz="1800">
                        <a:latin typeface="Times New Roman" pitchFamily="18" charset="0"/>
                        <a:cs typeface="Times New Roman" pitchFamily="18" charset="0"/>
                      </a:endParaRPr>
                    </a:p>
                  </a:txBody>
                  <a:tcPr/>
                </a:tc>
              </a:tr>
              <a:tr h="1119566">
                <a:tc>
                  <a:txBody>
                    <a:bodyPr/>
                    <a:lstStyle/>
                    <a:p>
                      <a:r>
                        <a:rPr lang="en-US" sz="1800" smtClean="0">
                          <a:latin typeface="Times New Roman" pitchFamily="18" charset="0"/>
                          <a:cs typeface="Times New Roman" pitchFamily="18" charset="0"/>
                        </a:rPr>
                        <a:t>4.</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Kavitha.R, Jayalakshmi.C, Senthilkumar(2018)</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Dam Water Level Monitoring and Alerting System using IoT</a:t>
                      </a:r>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Node mcu microcontroller,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Ultrasonic Sensors,</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Esp8266</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Wi-Fi module</a:t>
                      </a:r>
                      <a:endParaRPr lang="en-US" sz="1800">
                        <a:latin typeface="Times New Roman" pitchFamily="18" charset="0"/>
                        <a:cs typeface="Times New Roman" pitchFamily="18" charset="0"/>
                      </a:endParaRPr>
                    </a:p>
                  </a:txBody>
                  <a:tcPr/>
                </a:tc>
              </a:tr>
              <a:tr h="1119566">
                <a:tc>
                  <a:txBody>
                    <a:bodyPr/>
                    <a:lstStyle/>
                    <a:p>
                      <a:r>
                        <a:rPr lang="en-US" sz="1800" smtClean="0">
                          <a:latin typeface="Times New Roman" pitchFamily="18" charset="0"/>
                          <a:cs typeface="Times New Roman" pitchFamily="18" charset="0"/>
                        </a:rPr>
                        <a:t>5.</a:t>
                      </a:r>
                      <a:endParaRPr lang="en-US" sz="1800">
                        <a:latin typeface="Times New Roman" pitchFamily="18" charset="0"/>
                        <a:cs typeface="Times New Roman" pitchFamily="18" charset="0"/>
                      </a:endParaRPr>
                    </a:p>
                  </a:txBody>
                  <a:tcPr/>
                </a:tc>
                <a:tc>
                  <a:txBody>
                    <a:bodyPr/>
                    <a:lstStyle/>
                    <a:p>
                      <a:r>
                        <a:rPr lang="en-US" sz="1800" smtClean="0">
                          <a:latin typeface="Times New Roman" pitchFamily="18" charset="0"/>
                          <a:cs typeface="Times New Roman" pitchFamily="18" charset="0"/>
                        </a:rPr>
                        <a:t>S. Janani , J. Joy Sing, L. Mayuri , D. Mansur Ali</a:t>
                      </a:r>
                    </a:p>
                    <a:p>
                      <a:r>
                        <a:rPr lang="en-US" sz="1800" smtClean="0">
                          <a:latin typeface="Times New Roman" pitchFamily="18" charset="0"/>
                          <a:cs typeface="Times New Roman" pitchFamily="18" charset="0"/>
                        </a:rPr>
                        <a:t>(2020)</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Water Level Monitoring and Management of Dams using IoT</a:t>
                      </a:r>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Arduino Uno,</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Ultrasonic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Servo Motor, GSM Sim 800A.</a:t>
                      </a:r>
                      <a:endParaRPr lang="en-US" sz="1800">
                        <a:latin typeface="Times New Roman" pitchFamily="18" charset="0"/>
                        <a:cs typeface="Times New Roman" pitchFamily="18" charset="0"/>
                      </a:endParaRPr>
                    </a:p>
                  </a:txBody>
                  <a:tcPr/>
                </a:tc>
              </a:tr>
              <a:tr h="1894651">
                <a:tc>
                  <a:txBody>
                    <a:bodyPr/>
                    <a:lstStyle/>
                    <a:p>
                      <a:r>
                        <a:rPr lang="en-US" sz="1800" smtClean="0">
                          <a:latin typeface="Times New Roman" pitchFamily="18" charset="0"/>
                          <a:cs typeface="Times New Roman" pitchFamily="18" charset="0"/>
                        </a:rPr>
                        <a:t>6.</a:t>
                      </a:r>
                      <a:endParaRPr lang="en-US" sz="1800">
                        <a:latin typeface="Times New Roman" pitchFamily="18" charset="0"/>
                        <a:cs typeface="Times New Roman" pitchFamily="18" charset="0"/>
                      </a:endParaRPr>
                    </a:p>
                  </a:txBody>
                  <a:tcPr/>
                </a:tc>
                <a:tc>
                  <a:txBody>
                    <a:bodyPr/>
                    <a:lstStyle/>
                    <a:p>
                      <a:r>
                        <a:rPr lang="en-US" smtClean="0">
                          <a:latin typeface="Times New Roman" pitchFamily="18" charset="0"/>
                          <a:cs typeface="Times New Roman" pitchFamily="18" charset="0"/>
                        </a:rPr>
                        <a:t>L RaviKumar, Jayalakshmi Rajeevan, Kavya Baiju, Manish Varghese, Nimmy Agnes, S. Gajendra Babu</a:t>
                      </a:r>
                    </a:p>
                    <a:p>
                      <a:r>
                        <a:rPr lang="en-US" sz="1800" smtClean="0">
                          <a:latin typeface="Times New Roman" pitchFamily="18" charset="0"/>
                          <a:cs typeface="Times New Roman" pitchFamily="18" charset="0"/>
                        </a:rPr>
                        <a:t>(2019)</a:t>
                      </a:r>
                      <a:endParaRPr lang="en-US" sz="1800">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Dam Automation and Application Using IOT</a:t>
                      </a:r>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Ultra sonic sensors (SR04),</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Node MCUV2(ESP8266 MOD), Relay(5V),</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Buck converter,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LED and Buzzer, motor.</a:t>
                      </a:r>
                    </a:p>
                    <a:p>
                      <a:endParaRPr lang="en-US" sz="1800" b="0" i="0" kern="1200" smtClean="0">
                        <a:solidFill>
                          <a:schemeClr val="dk1"/>
                        </a:solidFill>
                        <a:effectLst/>
                        <a:latin typeface="Times New Roman" pitchFamily="18" charset="0"/>
                        <a:ea typeface="+mn-ea"/>
                        <a:cs typeface="Times New Roman" pitchFamily="18" charset="0"/>
                      </a:endParaRPr>
                    </a:p>
                    <a:p>
                      <a:endParaRPr lang="en-US" sz="1800">
                        <a:latin typeface="Times New Roman" pitchFamily="18" charset="0"/>
                        <a:cs typeface="Times New Roman" pitchFamily="18" charset="0"/>
                      </a:endParaRPr>
                    </a:p>
                  </a:txBody>
                  <a:tcPr/>
                </a:tc>
              </a:tr>
              <a:tr h="1389134">
                <a:tc>
                  <a:txBody>
                    <a:bodyPr/>
                    <a:lstStyle/>
                    <a:p>
                      <a:r>
                        <a:rPr lang="en-US" smtClean="0">
                          <a:latin typeface="Times New Roman" pitchFamily="18" charset="0"/>
                          <a:cs typeface="Times New Roman" pitchFamily="18" charset="0"/>
                        </a:rPr>
                        <a:t>7.</a:t>
                      </a:r>
                      <a:endParaRPr lang="en-US">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Suyash Sharma, Vinayak Sadanand, MD. Nouman Molla, Prof. S. G. Mohite(2018)</a:t>
                      </a:r>
                      <a:endParaRPr lang="en-US">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Dam Monitoring and Safety Protocol System.</a:t>
                      </a:r>
                      <a:endParaRPr lang="en-US">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Arduino module, Bluetooth module, Ultrasonic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Servo motor,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Water sensor, Water flow sensor.</a:t>
                      </a:r>
                      <a:endParaRPr lang="en-US">
                        <a:latin typeface="Times New Roman" pitchFamily="18" charset="0"/>
                        <a:cs typeface="Times New Roman" pitchFamily="18" charset="0"/>
                      </a:endParaRPr>
                    </a:p>
                  </a:txBody>
                  <a:tcPr/>
                </a:tc>
              </a:tr>
            </a:tbl>
          </a:graphicData>
        </a:graphic>
      </p:graphicFrame>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5</a:t>
            </a:fld>
            <a:endParaRPr lang="en-US"/>
          </a:p>
        </p:txBody>
      </p:sp>
    </p:spTree>
    <p:extLst>
      <p:ext uri="{BB962C8B-B14F-4D97-AF65-F5344CB8AC3E}">
        <p14:creationId xmlns:p14="http://schemas.microsoft.com/office/powerpoint/2010/main" val="26930444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109478206"/>
              </p:ext>
            </p:extLst>
          </p:nvPr>
        </p:nvGraphicFramePr>
        <p:xfrm>
          <a:off x="533400" y="228601"/>
          <a:ext cx="8229600" cy="5356608"/>
        </p:xfrm>
        <a:graphic>
          <a:graphicData uri="http://schemas.openxmlformats.org/drawingml/2006/table">
            <a:tbl>
              <a:tblPr firstRow="1" bandRow="1">
                <a:tableStyleId>{5C22544A-7EE6-4342-B048-85BDC9FD1C3A}</a:tableStyleId>
              </a:tblPr>
              <a:tblGrid>
                <a:gridCol w="762000"/>
                <a:gridCol w="2057400"/>
                <a:gridCol w="2362200"/>
                <a:gridCol w="3048000"/>
              </a:tblGrid>
              <a:tr h="395376">
                <a:tc>
                  <a:txBody>
                    <a:bodyPr/>
                    <a:lstStyle/>
                    <a:p>
                      <a:pPr algn="l"/>
                      <a:r>
                        <a:rPr lang="en-US" sz="1800" smtClean="0">
                          <a:latin typeface="Times New Roman" pitchFamily="18" charset="0"/>
                          <a:cs typeface="Times New Roman" pitchFamily="18" charset="0"/>
                        </a:rPr>
                        <a:t>S.No.</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AUTHORS</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TITLE</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COMPONENTS</a:t>
                      </a:r>
                      <a:r>
                        <a:rPr lang="en-US" sz="1800" baseline="0" smtClean="0">
                          <a:latin typeface="Times New Roman" pitchFamily="18" charset="0"/>
                          <a:cs typeface="Times New Roman" pitchFamily="18" charset="0"/>
                        </a:rPr>
                        <a:t> USED</a:t>
                      </a:r>
                      <a:endParaRPr lang="en-US" sz="1800">
                        <a:latin typeface="Times New Roman" pitchFamily="18" charset="0"/>
                        <a:cs typeface="Times New Roman" pitchFamily="18" charset="0"/>
                      </a:endParaRPr>
                    </a:p>
                  </a:txBody>
                  <a:tcPr/>
                </a:tc>
              </a:tr>
              <a:tr h="1760832">
                <a:tc>
                  <a:txBody>
                    <a:bodyPr/>
                    <a:lstStyle/>
                    <a:p>
                      <a:pPr algn="l"/>
                      <a:r>
                        <a:rPr lang="en-US" sz="1800" smtClean="0">
                          <a:latin typeface="Times New Roman" pitchFamily="18" charset="0"/>
                          <a:cs typeface="Times New Roman" pitchFamily="18" charset="0"/>
                        </a:rPr>
                        <a:t>8.</a:t>
                      </a:r>
                      <a:endParaRPr lang="en-US" sz="1800">
                        <a:latin typeface="Times New Roman" pitchFamily="18" charset="0"/>
                        <a:cs typeface="Times New Roman" pitchFamily="18" charset="0"/>
                      </a:endParaRPr>
                    </a:p>
                  </a:txBody>
                  <a:tcPr/>
                </a:tc>
                <a:tc>
                  <a:txBody>
                    <a:bodyPr/>
                    <a:lstStyle/>
                    <a:p>
                      <a:pPr algn="l"/>
                      <a:r>
                        <a:rPr lang="en-US" sz="1800" smtClean="0">
                          <a:latin typeface="Times New Roman" pitchFamily="18" charset="0"/>
                          <a:cs typeface="Times New Roman" pitchFamily="18" charset="0"/>
                        </a:rPr>
                        <a:t>Shaik Roshan, Dr. M. Muthuvinayagam, S. Manivannam.</a:t>
                      </a:r>
                    </a:p>
                    <a:p>
                      <a:pPr algn="l"/>
                      <a:r>
                        <a:rPr lang="en-US" sz="1800" smtClean="0">
                          <a:latin typeface="Times New Roman" pitchFamily="18" charset="0"/>
                          <a:cs typeface="Times New Roman" pitchFamily="18" charset="0"/>
                        </a:rPr>
                        <a:t>(2020)</a:t>
                      </a:r>
                      <a:endParaRPr lang="en-US" sz="1800">
                        <a:latin typeface="Times New Roman" pitchFamily="18" charset="0"/>
                        <a:cs typeface="Times New Roman" pitchFamily="18" charset="0"/>
                      </a:endParaRPr>
                    </a:p>
                  </a:txBody>
                  <a:tcPr/>
                </a:tc>
                <a:tc>
                  <a:txBody>
                    <a:bodyPr/>
                    <a:lstStyle/>
                    <a:p>
                      <a:pPr algn="just"/>
                      <a:r>
                        <a:rPr lang="en-US" sz="1800" smtClean="0">
                          <a:latin typeface="Times New Roman" pitchFamily="18" charset="0"/>
                          <a:cs typeface="Times New Roman" pitchFamily="18" charset="0"/>
                        </a:rPr>
                        <a:t>IoT Based Remote Monitoring and Controlling for Shutter Systems</a:t>
                      </a:r>
                      <a:endParaRPr lang="en-US" sz="1800">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Arduino, gsm,</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rain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lcd, iot,</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level sensor.</a:t>
                      </a:r>
                    </a:p>
                    <a:p>
                      <a:pPr algn="l"/>
                      <a:endParaRPr lang="en-US" sz="1800" b="0" i="0" kern="1200" smtClean="0">
                        <a:solidFill>
                          <a:schemeClr val="dk1"/>
                        </a:solidFill>
                        <a:effectLst/>
                        <a:latin typeface="Times New Roman" pitchFamily="18" charset="0"/>
                        <a:ea typeface="+mn-ea"/>
                        <a:cs typeface="Times New Roman" pitchFamily="18" charset="0"/>
                      </a:endParaRPr>
                    </a:p>
                  </a:txBody>
                  <a:tcPr/>
                </a:tc>
              </a:tr>
              <a:tr h="1653791">
                <a:tc>
                  <a:txBody>
                    <a:bodyPr/>
                    <a:lstStyle/>
                    <a:p>
                      <a:pPr algn="l"/>
                      <a:r>
                        <a:rPr lang="en-US" sz="1800" smtClean="0">
                          <a:latin typeface="Times New Roman" pitchFamily="18" charset="0"/>
                          <a:cs typeface="Times New Roman" pitchFamily="18" charset="0"/>
                        </a:rPr>
                        <a:t>9.</a:t>
                      </a:r>
                      <a:endParaRPr lang="en-US" sz="1800">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J.Janet, S.Balakrishnan, S.Sheeba Rani(2019)</a:t>
                      </a:r>
                      <a:endParaRPr lang="en-US" sz="1800">
                        <a:latin typeface="Times New Roman" pitchFamily="18" charset="0"/>
                        <a:cs typeface="Times New Roman" pitchFamily="18" charset="0"/>
                      </a:endParaRPr>
                    </a:p>
                  </a:txBody>
                  <a:tcPr/>
                </a:tc>
                <a:tc>
                  <a:txBody>
                    <a:bodyPr/>
                    <a:lstStyle/>
                    <a:p>
                      <a:pPr algn="just"/>
                      <a:r>
                        <a:rPr lang="en-US" smtClean="0">
                          <a:latin typeface="Times New Roman" pitchFamily="18" charset="0"/>
                          <a:cs typeface="Times New Roman" pitchFamily="18" charset="0"/>
                        </a:rPr>
                        <a:t>IOT Based Lake and Reservoir Management System.</a:t>
                      </a:r>
                      <a:endParaRPr lang="en-US" sz="1800">
                        <a:latin typeface="Times New Roman" pitchFamily="18" charset="0"/>
                        <a:cs typeface="Times New Roman" pitchFamily="18" charset="0"/>
                      </a:endParaRPr>
                    </a:p>
                  </a:txBody>
                  <a:tcPr/>
                </a:tc>
                <a:tc>
                  <a:txBody>
                    <a:bodyPr/>
                    <a:lstStyle/>
                    <a:p>
                      <a:pPr algn="just"/>
                      <a:r>
                        <a:rPr lang="it-IT" sz="1800" b="0" i="0" kern="1200" smtClean="0">
                          <a:solidFill>
                            <a:schemeClr val="dk1"/>
                          </a:solidFill>
                          <a:effectLst/>
                          <a:latin typeface="Times New Roman" pitchFamily="18" charset="0"/>
                          <a:ea typeface="+mn-ea"/>
                          <a:cs typeface="Times New Roman" pitchFamily="18" charset="0"/>
                        </a:rPr>
                        <a:t>Arduino Uno</a:t>
                      </a:r>
                    </a:p>
                    <a:p>
                      <a:pPr algn="just"/>
                      <a:r>
                        <a:rPr lang="it-IT" sz="1800" b="0" i="0" kern="1200" smtClean="0">
                          <a:solidFill>
                            <a:schemeClr val="dk1"/>
                          </a:solidFill>
                          <a:effectLst/>
                          <a:latin typeface="Times New Roman" pitchFamily="18" charset="0"/>
                          <a:ea typeface="+mn-ea"/>
                          <a:cs typeface="Times New Roman" pitchFamily="18" charset="0"/>
                        </a:rPr>
                        <a:t>ESP8266 Wi-Fi module</a:t>
                      </a:r>
                    </a:p>
                    <a:p>
                      <a:r>
                        <a:rPr lang="it-IT" sz="1800" b="0" i="0" kern="1200" smtClean="0">
                          <a:solidFill>
                            <a:schemeClr val="dk1"/>
                          </a:solidFill>
                          <a:effectLst/>
                          <a:latin typeface="Times New Roman" pitchFamily="18" charset="0"/>
                          <a:ea typeface="+mn-ea"/>
                          <a:cs typeface="Times New Roman" pitchFamily="18" charset="0"/>
                        </a:rPr>
                        <a:t>Moisture Sensor,</a:t>
                      </a:r>
                      <a:r>
                        <a:rPr lang="en-US" sz="1800" b="0" i="0" kern="1200" smtClean="0">
                          <a:solidFill>
                            <a:schemeClr val="dk1"/>
                          </a:solidFill>
                          <a:effectLst/>
                          <a:latin typeface="Times New Roman" pitchFamily="18" charset="0"/>
                          <a:ea typeface="+mn-ea"/>
                          <a:cs typeface="Times New Roman" pitchFamily="18" charset="0"/>
                        </a:rPr>
                        <a:t> Water Pump</a:t>
                      </a:r>
                    </a:p>
                    <a:p>
                      <a:r>
                        <a:rPr lang="en-US" sz="1800" b="0" i="0" kern="1200" smtClean="0">
                          <a:solidFill>
                            <a:schemeClr val="dk1"/>
                          </a:solidFill>
                          <a:effectLst/>
                          <a:latin typeface="Times New Roman" pitchFamily="18" charset="0"/>
                          <a:ea typeface="+mn-ea"/>
                          <a:cs typeface="Times New Roman" pitchFamily="18" charset="0"/>
                        </a:rPr>
                        <a:t>Motor Driver.</a:t>
                      </a:r>
                    </a:p>
                    <a:p>
                      <a:endParaRPr lang="it-IT" sz="1800" b="0" i="0" kern="1200" smtClean="0">
                        <a:solidFill>
                          <a:schemeClr val="dk1"/>
                        </a:solidFill>
                        <a:effectLst/>
                        <a:latin typeface="Times New Roman" pitchFamily="18" charset="0"/>
                        <a:ea typeface="+mn-ea"/>
                        <a:cs typeface="Times New Roman" pitchFamily="18" charset="0"/>
                      </a:endParaRPr>
                    </a:p>
                    <a:p>
                      <a:pPr algn="l"/>
                      <a:endParaRPr lang="en-US" sz="1800" b="0" i="0" kern="1200" smtClean="0">
                        <a:solidFill>
                          <a:schemeClr val="dk1"/>
                        </a:solidFill>
                        <a:effectLst/>
                        <a:latin typeface="Times New Roman" pitchFamily="18" charset="0"/>
                        <a:ea typeface="+mn-ea"/>
                        <a:cs typeface="Times New Roman" pitchFamily="18" charset="0"/>
                      </a:endParaRPr>
                    </a:p>
                  </a:txBody>
                  <a:tcPr/>
                </a:tc>
              </a:tr>
              <a:tr h="1120391">
                <a:tc>
                  <a:txBody>
                    <a:bodyPr/>
                    <a:lstStyle/>
                    <a:p>
                      <a:r>
                        <a:rPr lang="en-US" smtClean="0">
                          <a:latin typeface="Times New Roman" pitchFamily="18" charset="0"/>
                          <a:cs typeface="Times New Roman" pitchFamily="18" charset="0"/>
                        </a:rPr>
                        <a:t>10.</a:t>
                      </a:r>
                      <a:endParaRPr lang="en-US">
                        <a:latin typeface="Times New Roman" pitchFamily="18" charset="0"/>
                        <a:cs typeface="Times New Roman" pitchFamily="18" charset="0"/>
                      </a:endParaRPr>
                    </a:p>
                  </a:txBody>
                  <a:tcPr/>
                </a:tc>
                <a:tc>
                  <a:txBody>
                    <a:bodyPr/>
                    <a:lstStyle/>
                    <a:p>
                      <a:r>
                        <a:rPr lang="en-US" sz="1800" b="0" i="0" kern="1200" smtClean="0">
                          <a:solidFill>
                            <a:schemeClr val="dk1"/>
                          </a:solidFill>
                          <a:effectLst/>
                          <a:latin typeface="Times New Roman" pitchFamily="18" charset="0"/>
                          <a:ea typeface="+mn-ea"/>
                          <a:cs typeface="Times New Roman" pitchFamily="18" charset="0"/>
                        </a:rPr>
                        <a:t>prof.Seema Idhate</a:t>
                      </a:r>
                    </a:p>
                    <a:p>
                      <a:r>
                        <a:rPr lang="en-US" sz="1800" b="0" i="0" kern="1200" smtClean="0">
                          <a:solidFill>
                            <a:schemeClr val="dk1"/>
                          </a:solidFill>
                          <a:effectLst/>
                          <a:latin typeface="Times New Roman" pitchFamily="18" charset="0"/>
                          <a:ea typeface="+mn-ea"/>
                          <a:cs typeface="Times New Roman" pitchFamily="18" charset="0"/>
                        </a:rPr>
                        <a:t>Ashish Bilapatte</a:t>
                      </a:r>
                    </a:p>
                    <a:p>
                      <a:r>
                        <a:rPr lang="en-US" sz="1800" b="0" i="0" kern="1200" smtClean="0">
                          <a:solidFill>
                            <a:schemeClr val="dk1"/>
                          </a:solidFill>
                          <a:effectLst/>
                          <a:latin typeface="Times New Roman" pitchFamily="18" charset="0"/>
                          <a:ea typeface="+mn-ea"/>
                          <a:cs typeface="Times New Roman" pitchFamily="18" charset="0"/>
                        </a:rPr>
                        <a:t>Avinash Rathod</a:t>
                      </a:r>
                    </a:p>
                    <a:p>
                      <a:r>
                        <a:rPr lang="en-US" sz="1800" b="0" i="0" kern="1200" smtClean="0">
                          <a:solidFill>
                            <a:schemeClr val="dk1"/>
                          </a:solidFill>
                          <a:effectLst/>
                          <a:latin typeface="Times New Roman" pitchFamily="18" charset="0"/>
                          <a:ea typeface="+mn-ea"/>
                          <a:cs typeface="Times New Roman" pitchFamily="18" charset="0"/>
                        </a:rPr>
                        <a:t>Hanuman</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Kalbande</a:t>
                      </a:r>
                    </a:p>
                    <a:p>
                      <a:pPr algn="just"/>
                      <a:r>
                        <a:rPr lang="en-US" smtClean="0">
                          <a:latin typeface="Times New Roman" pitchFamily="18" charset="0"/>
                          <a:cs typeface="Times New Roman" pitchFamily="18" charset="0"/>
                        </a:rPr>
                        <a:t>(2018)</a:t>
                      </a:r>
                      <a:endParaRPr lang="en-US">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Dam Monitoring System Using Wireless Sensor Networks</a:t>
                      </a:r>
                      <a:endParaRPr lang="en-US">
                        <a:latin typeface="Times New Roman" pitchFamily="18" charset="0"/>
                        <a:cs typeface="Times New Roman" pitchFamily="18" charset="0"/>
                      </a:endParaRPr>
                    </a:p>
                  </a:txBody>
                  <a:tcPr/>
                </a:tc>
                <a:tc>
                  <a:txBody>
                    <a:bodyPr/>
                    <a:lstStyle/>
                    <a:p>
                      <a:pPr algn="just"/>
                      <a:r>
                        <a:rPr lang="en-US" sz="1800" b="0" i="0" kern="1200" smtClean="0">
                          <a:solidFill>
                            <a:schemeClr val="dk1"/>
                          </a:solidFill>
                          <a:effectLst/>
                          <a:latin typeface="Times New Roman" pitchFamily="18" charset="0"/>
                          <a:ea typeface="+mn-ea"/>
                          <a:cs typeface="Times New Roman" pitchFamily="18" charset="0"/>
                        </a:rPr>
                        <a:t>LPC2138 micro controller,</a:t>
                      </a:r>
                    </a:p>
                    <a:p>
                      <a:r>
                        <a:rPr lang="en-US" sz="1800" b="0" i="0" kern="1200" smtClean="0">
                          <a:solidFill>
                            <a:schemeClr val="dk1"/>
                          </a:solidFill>
                          <a:effectLst/>
                          <a:latin typeface="Times New Roman" pitchFamily="18" charset="0"/>
                          <a:ea typeface="+mn-ea"/>
                          <a:cs typeface="Times New Roman" pitchFamily="18" charset="0"/>
                        </a:rPr>
                        <a:t>temperature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humidity sensor,</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water level,</a:t>
                      </a:r>
                      <a:r>
                        <a:rPr lang="en-US" sz="1800" b="0" i="0" kern="1200" baseline="0" smtClean="0">
                          <a:solidFill>
                            <a:schemeClr val="dk1"/>
                          </a:solidFill>
                          <a:effectLst/>
                          <a:latin typeface="Times New Roman" pitchFamily="18" charset="0"/>
                          <a:ea typeface="+mn-ea"/>
                          <a:cs typeface="Times New Roman" pitchFamily="18" charset="0"/>
                        </a:rPr>
                        <a:t> </a:t>
                      </a:r>
                      <a:r>
                        <a:rPr lang="en-US" sz="1800" b="0" i="0" kern="1200" smtClean="0">
                          <a:solidFill>
                            <a:schemeClr val="dk1"/>
                          </a:solidFill>
                          <a:effectLst/>
                          <a:latin typeface="Times New Roman" pitchFamily="18" charset="0"/>
                          <a:ea typeface="+mn-ea"/>
                          <a:cs typeface="Times New Roman" pitchFamily="18" charset="0"/>
                        </a:rPr>
                        <a:t>lcd,</a:t>
                      </a:r>
                      <a:r>
                        <a:rPr lang="en-US" sz="1800" b="0" i="0" kern="1200" baseline="0" smtClean="0">
                          <a:solidFill>
                            <a:schemeClr val="dk1"/>
                          </a:solidFill>
                          <a:effectLst/>
                          <a:latin typeface="Times New Roman" pitchFamily="18" charset="0"/>
                          <a:ea typeface="+mn-ea"/>
                          <a:cs typeface="Times New Roman" pitchFamily="18" charset="0"/>
                        </a:rPr>
                        <a:t> RF </a:t>
                      </a:r>
                      <a:r>
                        <a:rPr lang="en-US" sz="1800" b="0" i="0" kern="1200" smtClean="0">
                          <a:solidFill>
                            <a:schemeClr val="dk1"/>
                          </a:solidFill>
                          <a:effectLst/>
                          <a:latin typeface="Times New Roman" pitchFamily="18" charset="0"/>
                          <a:ea typeface="+mn-ea"/>
                          <a:cs typeface="Times New Roman" pitchFamily="18" charset="0"/>
                        </a:rPr>
                        <a:t>transmitter, rain drop sensor.</a:t>
                      </a:r>
                    </a:p>
                    <a:p>
                      <a:endParaRPr lang="it-IT" sz="1800" b="0" i="0" kern="1200" smtClean="0">
                        <a:solidFill>
                          <a:schemeClr val="dk1"/>
                        </a:solidFill>
                        <a:effectLst/>
                        <a:latin typeface="Times New Roman" pitchFamily="18" charset="0"/>
                        <a:ea typeface="+mn-ea"/>
                        <a:cs typeface="Times New Roman" pitchFamily="18" charset="0"/>
                      </a:endParaRPr>
                    </a:p>
                  </a:txBody>
                  <a:tcPr/>
                </a:tc>
              </a:tr>
            </a:tbl>
          </a:graphicData>
        </a:graphic>
      </p:graphicFrame>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4" name="Slide Number Placeholder 3"/>
          <p:cNvSpPr>
            <a:spLocks noGrp="1"/>
          </p:cNvSpPr>
          <p:nvPr>
            <p:ph type="sldNum" sz="quarter" idx="12"/>
          </p:nvPr>
        </p:nvSpPr>
        <p:spPr/>
        <p:txBody>
          <a:bodyPr/>
          <a:lstStyle/>
          <a:p>
            <a:fld id="{8C81BD95-1FB2-4151-86DD-AE41E8F63D21}" type="slidenum">
              <a:rPr lang="en-US" smtClean="0"/>
              <a:t>6</a:t>
            </a:fld>
            <a:endParaRPr lang="en-US"/>
          </a:p>
        </p:txBody>
      </p:sp>
    </p:spTree>
    <p:extLst>
      <p:ext uri="{BB962C8B-B14F-4D97-AF65-F5344CB8AC3E}">
        <p14:creationId xmlns:p14="http://schemas.microsoft.com/office/powerpoint/2010/main" val="37717993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6858000" cy="960438"/>
          </a:xfrm>
        </p:spPr>
        <p:txBody>
          <a:bodyPr>
            <a:normAutofit/>
          </a:bodyPr>
          <a:lstStyle/>
          <a:p>
            <a:pPr algn="l"/>
            <a:r>
              <a:rPr lang="en-US" sz="4000" b="1" smtClean="0">
                <a:latin typeface="Times New Roman" pitchFamily="18" charset="0"/>
                <a:cs typeface="Times New Roman" pitchFamily="18" charset="0"/>
              </a:rPr>
              <a:t>PROPOSED SYSTEM</a:t>
            </a:r>
            <a:endParaRPr lang="en-US" sz="4000" b="1">
              <a:latin typeface="Times New Roman" pitchFamily="18" charset="0"/>
              <a:cs typeface="Times New Roman" pitchFamily="18" charset="0"/>
            </a:endParaRPr>
          </a:p>
        </p:txBody>
      </p:sp>
      <p:sp>
        <p:nvSpPr>
          <p:cNvPr id="3" name="Content Placeholder 2"/>
          <p:cNvSpPr>
            <a:spLocks noGrp="1"/>
          </p:cNvSpPr>
          <p:nvPr>
            <p:ph idx="1"/>
          </p:nvPr>
        </p:nvSpPr>
        <p:spPr>
          <a:xfrm>
            <a:off x="381000" y="1439408"/>
            <a:ext cx="4038600" cy="4525963"/>
          </a:xfrm>
        </p:spPr>
        <p:txBody>
          <a:bodyPr>
            <a:normAutofit fontScale="92500" lnSpcReduction="10000"/>
          </a:bodyPr>
          <a:lstStyle/>
          <a:p>
            <a:pPr marL="0" indent="0" algn="just">
              <a:buNone/>
            </a:pPr>
            <a:r>
              <a:rPr lang="en-IN" sz="2800" smtClean="0">
                <a:latin typeface="Times New Roman" pitchFamily="18" charset="0"/>
                <a:cs typeface="Times New Roman" pitchFamily="18" charset="0"/>
              </a:rPr>
              <a:t>	In </a:t>
            </a:r>
            <a:r>
              <a:rPr lang="en-IN" sz="2800">
                <a:latin typeface="Times New Roman" pitchFamily="18" charset="0"/>
                <a:cs typeface="Times New Roman" pitchFamily="18" charset="0"/>
              </a:rPr>
              <a:t>this system the dam shutter is connected to the microcontroller. The water level sensor is used to measure water level in the dam. The pump motor is used to pump the water from dam. The water level is measure continuously by </a:t>
            </a:r>
            <a:r>
              <a:rPr lang="en-IN" sz="2800" smtClean="0">
                <a:latin typeface="Times New Roman" pitchFamily="18" charset="0"/>
                <a:cs typeface="Times New Roman" pitchFamily="18" charset="0"/>
              </a:rPr>
              <a:t>the level </a:t>
            </a:r>
            <a:r>
              <a:rPr lang="en-IN" sz="2800">
                <a:latin typeface="Times New Roman" pitchFamily="18" charset="0"/>
                <a:cs typeface="Times New Roman" pitchFamily="18" charset="0"/>
              </a:rPr>
              <a:t>sensor and the value is compared to the </a:t>
            </a:r>
            <a:r>
              <a:rPr lang="en-IN" sz="2800" smtClean="0">
                <a:latin typeface="Times New Roman" pitchFamily="18" charset="0"/>
                <a:cs typeface="Times New Roman" pitchFamily="18" charset="0"/>
              </a:rPr>
              <a:t>threshold value </a:t>
            </a:r>
            <a:r>
              <a:rPr lang="en-IN" sz="2800">
                <a:latin typeface="Times New Roman" pitchFamily="18" charset="0"/>
                <a:cs typeface="Times New Roman" pitchFamily="18" charset="0"/>
              </a:rPr>
              <a:t>continuously.</a:t>
            </a:r>
            <a:endParaRPr lang="en-US" sz="280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7</a:t>
            </a:fld>
            <a:endParaRPr lang="en-US"/>
          </a:p>
        </p:txBody>
      </p:sp>
      <p:pic>
        <p:nvPicPr>
          <p:cNvPr id="7" name="Picture 6"/>
          <p:cNvPicPr/>
          <p:nvPr/>
        </p:nvPicPr>
        <p:blipFill rotWithShape="1">
          <a:blip r:embed="rId2" cstate="print">
            <a:extLst>
              <a:ext uri="{28A0092B-C50C-407E-A947-70E740481C1C}">
                <a14:useLocalDpi xmlns:a14="http://schemas.microsoft.com/office/drawing/2010/main" val="0"/>
              </a:ext>
            </a:extLst>
          </a:blip>
          <a:srcRect b="2644"/>
          <a:stretch/>
        </p:blipFill>
        <p:spPr bwMode="auto">
          <a:xfrm rot="10800000">
            <a:off x="4648200" y="1447800"/>
            <a:ext cx="4038600" cy="413766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541417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296400" cy="1143000"/>
          </a:xfrm>
        </p:spPr>
        <p:txBody>
          <a:bodyPr>
            <a:noAutofit/>
          </a:bodyPr>
          <a:lstStyle/>
          <a:p>
            <a:pPr algn="l"/>
            <a:r>
              <a:rPr lang="en-US" sz="4000" b="1" u="sng" smtClean="0">
                <a:latin typeface="Times New Roman" pitchFamily="18" charset="0"/>
                <a:cs typeface="Times New Roman" pitchFamily="18" charset="0"/>
              </a:rPr>
              <a:t>BLOCK DIAGRAM &amp; EXPLANATION</a:t>
            </a:r>
            <a:endParaRPr lang="en-US" sz="4000" b="1" u="sng">
              <a:latin typeface="Times New Roman" pitchFamily="18" charset="0"/>
              <a:cs typeface="Times New Roman" pitchFamily="18" charset="0"/>
            </a:endParaRPr>
          </a:p>
        </p:txBody>
      </p:sp>
      <p:sp>
        <p:nvSpPr>
          <p:cNvPr id="4" name="Rectangle 3"/>
          <p:cNvSpPr>
            <a:spLocks noChangeArrowheads="1"/>
          </p:cNvSpPr>
          <p:nvPr/>
        </p:nvSpPr>
        <p:spPr bwMode="auto">
          <a:xfrm>
            <a:off x="3504692" y="2213544"/>
            <a:ext cx="1724660" cy="383921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IN" sz="1400" b="1" dirty="0">
                <a:effectLst/>
                <a:latin typeface="Times New Roman"/>
                <a:ea typeface="Calibri"/>
                <a:cs typeface="Times New Roman"/>
              </a:rPr>
              <a:t> </a:t>
            </a:r>
            <a:endParaRPr lang="en-US" sz="1100" dirty="0">
              <a:effectLst/>
              <a:latin typeface="Calibri"/>
              <a:ea typeface="Calibri"/>
              <a:cs typeface="Times New Roman"/>
            </a:endParaRPr>
          </a:p>
          <a:p>
            <a:pPr marL="0" marR="0" algn="ctr">
              <a:lnSpc>
                <a:spcPct val="115000"/>
              </a:lnSpc>
              <a:spcBef>
                <a:spcPts val="0"/>
              </a:spcBef>
              <a:spcAft>
                <a:spcPts val="1000"/>
              </a:spcAft>
            </a:pPr>
            <a:r>
              <a:rPr lang="en-IN" sz="1400" b="1" dirty="0">
                <a:effectLst/>
                <a:latin typeface="Times New Roman"/>
                <a:ea typeface="Calibri"/>
                <a:cs typeface="Times New Roman"/>
              </a:rPr>
              <a:t> </a:t>
            </a:r>
            <a:endParaRPr lang="en-US" sz="1100" dirty="0">
              <a:effectLst/>
              <a:latin typeface="Calibri"/>
              <a:ea typeface="Calibri"/>
              <a:cs typeface="Times New Roman"/>
            </a:endParaRPr>
          </a:p>
          <a:p>
            <a:pPr marL="0" marR="0" algn="ctr">
              <a:lnSpc>
                <a:spcPct val="115000"/>
              </a:lnSpc>
              <a:spcBef>
                <a:spcPts val="0"/>
              </a:spcBef>
              <a:spcAft>
                <a:spcPts val="1000"/>
              </a:spcAft>
            </a:pPr>
            <a:r>
              <a:rPr lang="en-IN" sz="1400" b="1" dirty="0">
                <a:effectLst/>
                <a:latin typeface="Times New Roman"/>
                <a:ea typeface="Calibri"/>
                <a:cs typeface="Times New Roman"/>
              </a:rPr>
              <a:t> </a:t>
            </a:r>
            <a:endParaRPr lang="en-US" sz="1100" dirty="0">
              <a:effectLst/>
              <a:latin typeface="Calibri"/>
              <a:ea typeface="Calibri"/>
              <a:cs typeface="Times New Roman"/>
            </a:endParaRPr>
          </a:p>
          <a:p>
            <a:pPr marL="0" marR="0" algn="ctr">
              <a:lnSpc>
                <a:spcPct val="115000"/>
              </a:lnSpc>
              <a:spcBef>
                <a:spcPts val="0"/>
              </a:spcBef>
              <a:spcAft>
                <a:spcPts val="1000"/>
              </a:spcAft>
            </a:pPr>
            <a:r>
              <a:rPr lang="en-IN" sz="1400" b="1" dirty="0">
                <a:effectLst/>
                <a:latin typeface="Times New Roman"/>
                <a:ea typeface="Calibri"/>
                <a:cs typeface="Times New Roman"/>
              </a:rPr>
              <a:t> </a:t>
            </a:r>
            <a:endParaRPr lang="en-US" sz="1100" dirty="0">
              <a:effectLst/>
              <a:latin typeface="Calibri"/>
              <a:ea typeface="Calibri"/>
              <a:cs typeface="Times New Roman"/>
            </a:endParaRPr>
          </a:p>
          <a:p>
            <a:pPr marL="0" marR="0" algn="ctr">
              <a:lnSpc>
                <a:spcPct val="115000"/>
              </a:lnSpc>
              <a:spcBef>
                <a:spcPts val="0"/>
              </a:spcBef>
              <a:spcAft>
                <a:spcPts val="1000"/>
              </a:spcAft>
            </a:pPr>
            <a:r>
              <a:rPr lang="en-IN" sz="1400" b="1" err="1">
                <a:effectLst/>
                <a:latin typeface="Times New Roman"/>
                <a:ea typeface="Calibri"/>
                <a:cs typeface="Times New Roman"/>
              </a:rPr>
              <a:t>Arduino</a:t>
            </a:r>
            <a:r>
              <a:rPr lang="en-IN" sz="1400" b="1">
                <a:effectLst/>
                <a:latin typeface="Times New Roman"/>
                <a:ea typeface="Calibri"/>
                <a:cs typeface="Times New Roman"/>
              </a:rPr>
              <a:t> </a:t>
            </a:r>
            <a:r>
              <a:rPr lang="en-IN" sz="1400" b="1" smtClean="0">
                <a:effectLst/>
                <a:latin typeface="Times New Roman"/>
                <a:ea typeface="Calibri"/>
                <a:cs typeface="Times New Roman"/>
              </a:rPr>
              <a:t>UNO</a:t>
            </a:r>
          </a:p>
          <a:p>
            <a:pPr marL="0" marR="0" algn="ctr">
              <a:lnSpc>
                <a:spcPct val="115000"/>
              </a:lnSpc>
              <a:spcBef>
                <a:spcPts val="0"/>
              </a:spcBef>
              <a:spcAft>
                <a:spcPts val="1000"/>
              </a:spcAft>
            </a:pPr>
            <a:r>
              <a:rPr lang="en-IN" sz="1400" b="1" smtClean="0">
                <a:latin typeface="Times New Roman"/>
                <a:ea typeface="Calibri"/>
                <a:cs typeface="Times New Roman"/>
              </a:rPr>
              <a:t>(ATmega328P)</a:t>
            </a:r>
            <a:endParaRPr lang="en-US" sz="1100" dirty="0">
              <a:effectLst/>
              <a:latin typeface="Calibri"/>
              <a:ea typeface="Calibri"/>
              <a:cs typeface="Times New Roman"/>
            </a:endParaRPr>
          </a:p>
        </p:txBody>
      </p:sp>
      <p:sp>
        <p:nvSpPr>
          <p:cNvPr id="5" name="Rectangle 4"/>
          <p:cNvSpPr>
            <a:spLocks noChangeArrowheads="1"/>
          </p:cNvSpPr>
          <p:nvPr/>
        </p:nvSpPr>
        <p:spPr bwMode="auto">
          <a:xfrm>
            <a:off x="1781937" y="2528504"/>
            <a:ext cx="1275080"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IN" sz="1200" b="1" smtClean="0">
                <a:effectLst/>
                <a:latin typeface="Times New Roman"/>
                <a:ea typeface="Calibri"/>
                <a:cs typeface="Times New Roman"/>
              </a:rPr>
              <a:t>Water Level </a:t>
            </a:r>
            <a:r>
              <a:rPr lang="en-IN" sz="1200" b="1" smtClean="0">
                <a:latin typeface="Times New Roman"/>
                <a:ea typeface="Calibri"/>
                <a:cs typeface="Times New Roman"/>
              </a:rPr>
              <a:t>Sensor</a:t>
            </a:r>
            <a:endParaRPr lang="en-IN" sz="1200" b="1" smtClean="0">
              <a:effectLst/>
              <a:latin typeface="Times New Roman"/>
              <a:ea typeface="Calibri"/>
              <a:cs typeface="Times New Roman"/>
            </a:endParaRPr>
          </a:p>
          <a:p>
            <a:pPr marL="0" marR="0" algn="ctr">
              <a:lnSpc>
                <a:spcPct val="115000"/>
              </a:lnSpc>
              <a:spcBef>
                <a:spcPts val="0"/>
              </a:spcBef>
              <a:spcAft>
                <a:spcPts val="1000"/>
              </a:spcAft>
            </a:pPr>
            <a:endParaRPr lang="en-US" sz="1100" dirty="0">
              <a:effectLst/>
              <a:latin typeface="Calibri"/>
              <a:ea typeface="Calibri"/>
              <a:cs typeface="Times New Roman"/>
            </a:endParaRPr>
          </a:p>
        </p:txBody>
      </p:sp>
      <p:cxnSp>
        <p:nvCxnSpPr>
          <p:cNvPr id="7" name="AutoShape 10"/>
          <p:cNvCxnSpPr>
            <a:cxnSpLocks noChangeShapeType="1"/>
          </p:cNvCxnSpPr>
          <p:nvPr/>
        </p:nvCxnSpPr>
        <p:spPr bwMode="auto">
          <a:xfrm>
            <a:off x="3057017" y="2775519"/>
            <a:ext cx="44767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9" name="AutoShape 13"/>
          <p:cNvCxnSpPr>
            <a:cxnSpLocks noChangeShapeType="1"/>
          </p:cNvCxnSpPr>
          <p:nvPr/>
        </p:nvCxnSpPr>
        <p:spPr bwMode="auto">
          <a:xfrm>
            <a:off x="5252338" y="2412934"/>
            <a:ext cx="46672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0" name="Rectangle 9"/>
          <p:cNvSpPr>
            <a:spLocks noChangeArrowheads="1"/>
          </p:cNvSpPr>
          <p:nvPr/>
        </p:nvSpPr>
        <p:spPr bwMode="auto">
          <a:xfrm>
            <a:off x="1743202" y="4094414"/>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IN" sz="1200" b="1" smtClean="0">
                <a:effectLst/>
                <a:latin typeface="Times New Roman"/>
                <a:ea typeface="Calibri"/>
                <a:cs typeface="Times New Roman"/>
              </a:rPr>
              <a:t>Ultra Sonic sensor</a:t>
            </a:r>
            <a:endParaRPr lang="en-US" sz="1100">
              <a:effectLst/>
              <a:latin typeface="Calibri"/>
              <a:ea typeface="Calibri"/>
              <a:cs typeface="Times New Roman"/>
            </a:endParaRPr>
          </a:p>
        </p:txBody>
      </p:sp>
      <p:sp>
        <p:nvSpPr>
          <p:cNvPr id="11" name="Rectangle 10"/>
          <p:cNvSpPr>
            <a:spLocks noChangeArrowheads="1"/>
          </p:cNvSpPr>
          <p:nvPr/>
        </p:nvSpPr>
        <p:spPr bwMode="auto">
          <a:xfrm>
            <a:off x="5696077" y="2192589"/>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spcBef>
                <a:spcPts val="0"/>
              </a:spcBef>
              <a:spcAft>
                <a:spcPts val="0"/>
              </a:spcAft>
            </a:pPr>
            <a:r>
              <a:rPr lang="en-US" sz="1200" b="1">
                <a:effectLst/>
                <a:latin typeface="Times New Roman"/>
                <a:ea typeface="Calibri"/>
              </a:rPr>
              <a:t>LCD </a:t>
            </a:r>
            <a:endParaRPr lang="en-US" sz="1200">
              <a:effectLst/>
              <a:latin typeface="Times New Roman"/>
              <a:ea typeface="Times New Roman"/>
            </a:endParaRPr>
          </a:p>
        </p:txBody>
      </p:sp>
      <p:cxnSp>
        <p:nvCxnSpPr>
          <p:cNvPr id="12" name="AutoShape 13"/>
          <p:cNvCxnSpPr/>
          <p:nvPr/>
        </p:nvCxnSpPr>
        <p:spPr bwMode="auto">
          <a:xfrm>
            <a:off x="5229352" y="3233989"/>
            <a:ext cx="46672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3" name="Rectangle 12"/>
          <p:cNvSpPr>
            <a:spLocks noChangeArrowheads="1"/>
          </p:cNvSpPr>
          <p:nvPr/>
        </p:nvSpPr>
        <p:spPr bwMode="auto">
          <a:xfrm>
            <a:off x="5696076" y="3043489"/>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US" sz="1200" b="1" smtClean="0">
                <a:effectLst/>
                <a:latin typeface="Times New Roman"/>
                <a:ea typeface="Times New Roman"/>
              </a:rPr>
              <a:t>IOT Module</a:t>
            </a:r>
            <a:endParaRPr lang="en-US" sz="1200">
              <a:effectLst/>
              <a:latin typeface="Times New Roman"/>
              <a:ea typeface="Times New Roman"/>
            </a:endParaRPr>
          </a:p>
        </p:txBody>
      </p:sp>
      <p:cxnSp>
        <p:nvCxnSpPr>
          <p:cNvPr id="14" name="AutoShape 13"/>
          <p:cNvCxnSpPr/>
          <p:nvPr/>
        </p:nvCxnSpPr>
        <p:spPr bwMode="auto">
          <a:xfrm>
            <a:off x="5229352" y="5513639"/>
            <a:ext cx="46672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5" name="Rectangle 14"/>
          <p:cNvSpPr>
            <a:spLocks noChangeArrowheads="1"/>
          </p:cNvSpPr>
          <p:nvPr/>
        </p:nvSpPr>
        <p:spPr bwMode="auto">
          <a:xfrm>
            <a:off x="5714174" y="5265989"/>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US" sz="1200" b="1">
                <a:effectLst/>
                <a:latin typeface="Times New Roman"/>
                <a:ea typeface="Times New Roman"/>
              </a:rPr>
              <a:t>Buzzer </a:t>
            </a:r>
            <a:endParaRPr lang="en-US" sz="1200">
              <a:effectLst/>
              <a:latin typeface="Times New Roman"/>
              <a:ea typeface="Times New Roman"/>
            </a:endParaRPr>
          </a:p>
        </p:txBody>
      </p:sp>
      <p:cxnSp>
        <p:nvCxnSpPr>
          <p:cNvPr id="16" name="AutoShape 13"/>
          <p:cNvCxnSpPr/>
          <p:nvPr/>
        </p:nvCxnSpPr>
        <p:spPr bwMode="auto">
          <a:xfrm>
            <a:off x="5191252" y="4132514"/>
            <a:ext cx="46672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17" name="Rectangle 16"/>
          <p:cNvSpPr>
            <a:spLocks noChangeArrowheads="1"/>
          </p:cNvSpPr>
          <p:nvPr/>
        </p:nvSpPr>
        <p:spPr bwMode="auto">
          <a:xfrm>
            <a:off x="5657977" y="3912169"/>
            <a:ext cx="694690" cy="39052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US" sz="1200" b="1">
                <a:effectLst/>
                <a:latin typeface="Times New Roman"/>
                <a:ea typeface="Times New Roman"/>
              </a:rPr>
              <a:t>L293D</a:t>
            </a:r>
            <a:endParaRPr lang="en-US" sz="1200">
              <a:effectLst/>
              <a:latin typeface="Times New Roman"/>
              <a:ea typeface="Times New Roman"/>
            </a:endParaRPr>
          </a:p>
        </p:txBody>
      </p:sp>
      <p:sp>
        <p:nvSpPr>
          <p:cNvPr id="18" name="Rectangle 17"/>
          <p:cNvSpPr>
            <a:spLocks noChangeArrowheads="1"/>
          </p:cNvSpPr>
          <p:nvPr/>
        </p:nvSpPr>
        <p:spPr bwMode="auto">
          <a:xfrm>
            <a:off x="1753362" y="3272089"/>
            <a:ext cx="1275080" cy="5715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IN" sz="1200" b="1" smtClean="0">
                <a:effectLst/>
                <a:latin typeface="Times New Roman"/>
                <a:ea typeface="Calibri"/>
                <a:cs typeface="Times New Roman"/>
              </a:rPr>
              <a:t>Rain fall sensor</a:t>
            </a:r>
            <a:endParaRPr lang="en-US" sz="1100">
              <a:effectLst/>
              <a:latin typeface="Calibri"/>
              <a:ea typeface="Calibri"/>
              <a:cs typeface="Times New Roman"/>
            </a:endParaRPr>
          </a:p>
        </p:txBody>
      </p:sp>
      <p:cxnSp>
        <p:nvCxnSpPr>
          <p:cNvPr id="19" name="AutoShape 10"/>
          <p:cNvCxnSpPr/>
          <p:nvPr/>
        </p:nvCxnSpPr>
        <p:spPr bwMode="auto">
          <a:xfrm>
            <a:off x="3028442" y="3519739"/>
            <a:ext cx="44767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cxnSp>
        <p:nvCxnSpPr>
          <p:cNvPr id="20" name="AutoShape 10"/>
          <p:cNvCxnSpPr/>
          <p:nvPr/>
        </p:nvCxnSpPr>
        <p:spPr bwMode="auto">
          <a:xfrm>
            <a:off x="3018917" y="4345239"/>
            <a:ext cx="44767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21" name="Rectangle 20"/>
          <p:cNvSpPr>
            <a:spLocks noChangeArrowheads="1"/>
          </p:cNvSpPr>
          <p:nvPr/>
        </p:nvSpPr>
        <p:spPr bwMode="auto">
          <a:xfrm>
            <a:off x="5668137" y="4617019"/>
            <a:ext cx="84645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0"/>
              </a:spcAft>
            </a:pPr>
            <a:r>
              <a:rPr lang="en-US" sz="1200" b="1">
                <a:effectLst/>
                <a:latin typeface="Times New Roman"/>
                <a:ea typeface="Times New Roman"/>
              </a:rPr>
              <a:t>Motor </a:t>
            </a:r>
            <a:endParaRPr lang="en-US" sz="1200">
              <a:effectLst/>
              <a:latin typeface="Times New Roman"/>
              <a:ea typeface="Times New Roman"/>
            </a:endParaRPr>
          </a:p>
        </p:txBody>
      </p:sp>
      <p:cxnSp>
        <p:nvCxnSpPr>
          <p:cNvPr id="22" name="AutoShape 12"/>
          <p:cNvCxnSpPr/>
          <p:nvPr/>
        </p:nvCxnSpPr>
        <p:spPr bwMode="auto">
          <a:xfrm>
            <a:off x="6018022" y="4311584"/>
            <a:ext cx="1270" cy="3054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23" name="Rectangle 22"/>
          <p:cNvSpPr>
            <a:spLocks noChangeArrowheads="1"/>
          </p:cNvSpPr>
          <p:nvPr/>
        </p:nvSpPr>
        <p:spPr bwMode="auto">
          <a:xfrm>
            <a:off x="1764157" y="5090729"/>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lnSpc>
                <a:spcPct val="115000"/>
              </a:lnSpc>
              <a:spcBef>
                <a:spcPts val="0"/>
              </a:spcBef>
              <a:spcAft>
                <a:spcPts val="1000"/>
              </a:spcAft>
            </a:pPr>
            <a:r>
              <a:rPr lang="en-IN" sz="1200" b="1" smtClean="0">
                <a:effectLst/>
                <a:latin typeface="Times New Roman"/>
                <a:ea typeface="Calibri"/>
                <a:cs typeface="Times New Roman"/>
              </a:rPr>
              <a:t>Temperature sensor</a:t>
            </a:r>
            <a:endParaRPr lang="en-US" sz="1100">
              <a:effectLst/>
              <a:latin typeface="Calibri"/>
              <a:ea typeface="Calibri"/>
              <a:cs typeface="Times New Roman"/>
            </a:endParaRPr>
          </a:p>
        </p:txBody>
      </p:sp>
      <p:cxnSp>
        <p:nvCxnSpPr>
          <p:cNvPr id="24" name="AutoShape 10"/>
          <p:cNvCxnSpPr/>
          <p:nvPr/>
        </p:nvCxnSpPr>
        <p:spPr bwMode="auto">
          <a:xfrm>
            <a:off x="3039872" y="5341554"/>
            <a:ext cx="44767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3" name="TextBox 2"/>
          <p:cNvSpPr txBox="1"/>
          <p:nvPr/>
        </p:nvSpPr>
        <p:spPr>
          <a:xfrm>
            <a:off x="0" y="838200"/>
            <a:ext cx="4572000" cy="707886"/>
          </a:xfrm>
          <a:prstGeom prst="rect">
            <a:avLst/>
          </a:prstGeom>
          <a:noFill/>
        </p:spPr>
        <p:txBody>
          <a:bodyPr wrap="square" rtlCol="0">
            <a:spAutoFit/>
          </a:bodyPr>
          <a:lstStyle/>
          <a:p>
            <a:r>
              <a:rPr lang="en-US" sz="4000" b="1" smtClean="0">
                <a:latin typeface="Times New Roman" pitchFamily="18" charset="0"/>
                <a:cs typeface="Times New Roman" pitchFamily="18" charset="0"/>
              </a:rPr>
              <a:t>Block Diagram :</a:t>
            </a:r>
            <a:endParaRPr lang="en-US" sz="4000" b="1">
              <a:latin typeface="Times New Roman" pitchFamily="18" charset="0"/>
              <a:cs typeface="Times New Roman" pitchFamily="18" charset="0"/>
            </a:endParaRPr>
          </a:p>
        </p:txBody>
      </p:sp>
      <p:sp>
        <p:nvSpPr>
          <p:cNvPr id="25" name="Rectangle 24"/>
          <p:cNvSpPr>
            <a:spLocks noChangeArrowheads="1"/>
          </p:cNvSpPr>
          <p:nvPr/>
        </p:nvSpPr>
        <p:spPr bwMode="auto">
          <a:xfrm>
            <a:off x="3728528" y="1342307"/>
            <a:ext cx="1276985" cy="49530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marL="0" marR="0" algn="ctr">
              <a:spcBef>
                <a:spcPts val="0"/>
              </a:spcBef>
              <a:spcAft>
                <a:spcPts val="0"/>
              </a:spcAft>
            </a:pPr>
            <a:r>
              <a:rPr lang="en-US" sz="1200" b="1" smtClean="0">
                <a:latin typeface="Times New Roman"/>
                <a:ea typeface="Times New Roman"/>
              </a:rPr>
              <a:t>Power Supply</a:t>
            </a:r>
            <a:endParaRPr lang="en-US" sz="1200">
              <a:effectLst/>
              <a:latin typeface="Times New Roman"/>
              <a:ea typeface="Times New Roman"/>
            </a:endParaRPr>
          </a:p>
        </p:txBody>
      </p:sp>
      <p:cxnSp>
        <p:nvCxnSpPr>
          <p:cNvPr id="26" name="AutoShape 13"/>
          <p:cNvCxnSpPr>
            <a:cxnSpLocks noChangeShapeType="1"/>
          </p:cNvCxnSpPr>
          <p:nvPr/>
        </p:nvCxnSpPr>
        <p:spPr bwMode="auto">
          <a:xfrm>
            <a:off x="4328918" y="1837607"/>
            <a:ext cx="2" cy="386047"/>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cxnSp>
      <p:sp>
        <p:nvSpPr>
          <p:cNvPr id="6" name="Footer Placeholder 5"/>
          <p:cNvSpPr>
            <a:spLocks noGrp="1"/>
          </p:cNvSpPr>
          <p:nvPr>
            <p:ph type="ftr" sz="quarter" idx="11"/>
          </p:nvPr>
        </p:nvSpPr>
        <p:spPr/>
        <p:txBody>
          <a:bodyPr/>
          <a:lstStyle/>
          <a:p>
            <a:r>
              <a:rPr lang="en-US" smtClean="0"/>
              <a:t>IoT Based Disaster Monitoring and Management system for Dams(IDMMSD)</a:t>
            </a:r>
            <a:endParaRPr lang="en-US"/>
          </a:p>
        </p:txBody>
      </p:sp>
      <p:sp>
        <p:nvSpPr>
          <p:cNvPr id="8" name="Slide Number Placeholder 7"/>
          <p:cNvSpPr>
            <a:spLocks noGrp="1"/>
          </p:cNvSpPr>
          <p:nvPr>
            <p:ph type="sldNum" sz="quarter" idx="12"/>
          </p:nvPr>
        </p:nvSpPr>
        <p:spPr/>
        <p:txBody>
          <a:bodyPr/>
          <a:lstStyle/>
          <a:p>
            <a:fld id="{8C81BD95-1FB2-4151-86DD-AE41E8F63D21}" type="slidenum">
              <a:rPr lang="en-US" smtClean="0"/>
              <a:t>8</a:t>
            </a:fld>
            <a:endParaRPr lang="en-US"/>
          </a:p>
        </p:txBody>
      </p:sp>
    </p:spTree>
    <p:extLst>
      <p:ext uri="{BB962C8B-B14F-4D97-AF65-F5344CB8AC3E}">
        <p14:creationId xmlns:p14="http://schemas.microsoft.com/office/powerpoint/2010/main" val="42459635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5486400" cy="1143000"/>
          </a:xfrm>
        </p:spPr>
        <p:txBody>
          <a:bodyPr>
            <a:normAutofit/>
          </a:bodyPr>
          <a:lstStyle/>
          <a:p>
            <a:pPr algn="l"/>
            <a:r>
              <a:rPr lang="en-US" sz="4000" b="1" smtClean="0">
                <a:latin typeface="Times New Roman" pitchFamily="18" charset="0"/>
                <a:cs typeface="Times New Roman" pitchFamily="18" charset="0"/>
              </a:rPr>
              <a:t>Explanation :</a:t>
            </a:r>
            <a:endParaRPr lang="en-US" sz="4000" b="1">
              <a:latin typeface="Times New Roman" pitchFamily="18" charset="0"/>
              <a:cs typeface="Times New Roman" pitchFamily="18" charset="0"/>
            </a:endParaRPr>
          </a:p>
        </p:txBody>
      </p:sp>
      <p:sp>
        <p:nvSpPr>
          <p:cNvPr id="4" name="TextBox 3"/>
          <p:cNvSpPr txBox="1"/>
          <p:nvPr/>
        </p:nvSpPr>
        <p:spPr>
          <a:xfrm>
            <a:off x="485775" y="990600"/>
            <a:ext cx="8153400" cy="5016758"/>
          </a:xfrm>
          <a:prstGeom prst="rect">
            <a:avLst/>
          </a:prstGeom>
          <a:noFill/>
        </p:spPr>
        <p:txBody>
          <a:bodyPr wrap="square" rtlCol="0">
            <a:spAutoFit/>
          </a:bodyPr>
          <a:lstStyle/>
          <a:p>
            <a:pPr algn="just"/>
            <a:r>
              <a:rPr lang="en-US" sz="2000" smtClean="0">
                <a:latin typeface="Times New Roman" pitchFamily="18" charset="0"/>
                <a:cs typeface="Times New Roman" pitchFamily="18" charset="0"/>
              </a:rPr>
              <a:t>	IOT </a:t>
            </a:r>
            <a:r>
              <a:rPr lang="en-US" sz="2000">
                <a:latin typeface="Times New Roman" pitchFamily="18" charset="0"/>
                <a:cs typeface="Times New Roman" pitchFamily="18" charset="0"/>
              </a:rPr>
              <a:t>based disaster management and monitoring system is built with the components mentioned above in the block diagram.They are </a:t>
            </a:r>
            <a:r>
              <a:rPr lang="en-US" sz="2000" smtClean="0">
                <a:latin typeface="Times New Roman" pitchFamily="18" charset="0"/>
                <a:cs typeface="Times New Roman" pitchFamily="18" charset="0"/>
              </a:rPr>
              <a:t>temperature </a:t>
            </a:r>
            <a:r>
              <a:rPr lang="en-US" sz="2000">
                <a:latin typeface="Times New Roman" pitchFamily="18" charset="0"/>
                <a:cs typeface="Times New Roman" pitchFamily="18" charset="0"/>
              </a:rPr>
              <a:t>sensor</a:t>
            </a:r>
            <a:r>
              <a:rPr lang="en-US" sz="2000" smtClean="0">
                <a:latin typeface="Times New Roman" pitchFamily="18" charset="0"/>
                <a:cs typeface="Times New Roman" pitchFamily="18" charset="0"/>
              </a:rPr>
              <a:t>, Ultrasonic </a:t>
            </a:r>
            <a:r>
              <a:rPr lang="en-US" sz="2000">
                <a:latin typeface="Times New Roman" pitchFamily="18" charset="0"/>
                <a:cs typeface="Times New Roman" pitchFamily="18" charset="0"/>
              </a:rPr>
              <a:t>sensor</a:t>
            </a:r>
            <a:r>
              <a:rPr lang="en-US" sz="2000" smtClean="0">
                <a:latin typeface="Times New Roman" pitchFamily="18" charset="0"/>
                <a:cs typeface="Times New Roman" pitchFamily="18" charset="0"/>
              </a:rPr>
              <a:t>, rainfall </a:t>
            </a:r>
            <a:r>
              <a:rPr lang="en-US" sz="2000">
                <a:latin typeface="Times New Roman" pitchFamily="18" charset="0"/>
                <a:cs typeface="Times New Roman" pitchFamily="18" charset="0"/>
              </a:rPr>
              <a:t>sensor</a:t>
            </a:r>
            <a:r>
              <a:rPr lang="en-US" sz="2000" smtClean="0">
                <a:latin typeface="Times New Roman" pitchFamily="18" charset="0"/>
                <a:cs typeface="Times New Roman" pitchFamily="18" charset="0"/>
              </a:rPr>
              <a:t>, water level indicator, LCD, IoT </a:t>
            </a:r>
            <a:r>
              <a:rPr lang="en-US" sz="2000">
                <a:latin typeface="Times New Roman" pitchFamily="18" charset="0"/>
                <a:cs typeface="Times New Roman" pitchFamily="18" charset="0"/>
              </a:rPr>
              <a:t>module</a:t>
            </a:r>
            <a:r>
              <a:rPr lang="en-US" sz="2000" smtClean="0">
                <a:latin typeface="Times New Roman" pitchFamily="18" charset="0"/>
                <a:cs typeface="Times New Roman" pitchFamily="18" charset="0"/>
              </a:rPr>
              <a:t>, DC </a:t>
            </a:r>
            <a:r>
              <a:rPr lang="en-US" sz="2000">
                <a:latin typeface="Times New Roman" pitchFamily="18" charset="0"/>
                <a:cs typeface="Times New Roman" pitchFamily="18" charset="0"/>
              </a:rPr>
              <a:t>motor</a:t>
            </a:r>
            <a:r>
              <a:rPr lang="en-US" sz="2000" smtClean="0">
                <a:latin typeface="Times New Roman" pitchFamily="18" charset="0"/>
                <a:cs typeface="Times New Roman" pitchFamily="18" charset="0"/>
              </a:rPr>
              <a:t>, L293D </a:t>
            </a:r>
            <a:r>
              <a:rPr lang="en-US" sz="2000">
                <a:latin typeface="Times New Roman" pitchFamily="18" charset="0"/>
                <a:cs typeface="Times New Roman" pitchFamily="18" charset="0"/>
              </a:rPr>
              <a:t>motor driver</a:t>
            </a:r>
            <a:r>
              <a:rPr lang="en-US" sz="2000" smtClean="0">
                <a:latin typeface="Times New Roman" pitchFamily="18" charset="0"/>
                <a:cs typeface="Times New Roman" pitchFamily="18" charset="0"/>
              </a:rPr>
              <a:t>, buzzer</a:t>
            </a:r>
            <a:r>
              <a:rPr lang="en-US" sz="2000">
                <a:latin typeface="Times New Roman" pitchFamily="18" charset="0"/>
                <a:cs typeface="Times New Roman" pitchFamily="18" charset="0"/>
              </a:rPr>
              <a:t>. </a:t>
            </a:r>
            <a:r>
              <a:rPr lang="en-US" sz="2000" smtClean="0">
                <a:latin typeface="Times New Roman" pitchFamily="18" charset="0"/>
                <a:cs typeface="Times New Roman" pitchFamily="18" charset="0"/>
              </a:rPr>
              <a:t>Arduino UNO is the controlling unit of the project which collects the data collected from the input devices and process the data and gives the appropriate output to the respectice output devices in accordance to the program in the controller. Water lever sensor is used here to monitor the water levels in the dam. Rain fall sensor to sense the rain. Ultrasonic sensor to measure the distance between dam gate and water level. Temperature senor to measure the temperature. LCD to display the measured values by the controller. Buzzer to alert the people nearby the dam if the water level in dam increase more than the normal level. IoT module to upload the data collected by the controller into the cloud securely and the data collected is securely accessed by the authorised persons. DC Motor to open and close the dams in accordance to the water level in the dam and the motor driver is used to control the motor.</a:t>
            </a:r>
            <a:endParaRPr lang="en-US" sz="2000">
              <a:latin typeface="Times New Roman" pitchFamily="18" charset="0"/>
              <a:cs typeface="Times New Roman" pitchFamily="18" charset="0"/>
            </a:endParaRPr>
          </a:p>
        </p:txBody>
      </p:sp>
      <p:sp>
        <p:nvSpPr>
          <p:cNvPr id="3" name="Footer Placeholder 2"/>
          <p:cNvSpPr>
            <a:spLocks noGrp="1"/>
          </p:cNvSpPr>
          <p:nvPr>
            <p:ph type="ftr" sz="quarter" idx="11"/>
          </p:nvPr>
        </p:nvSpPr>
        <p:spPr/>
        <p:txBody>
          <a:bodyPr/>
          <a:lstStyle/>
          <a:p>
            <a:r>
              <a:rPr lang="en-US" smtClean="0"/>
              <a:t>IoT Based Disaster Monitoring and Management system for Dams(IDMMSD)</a:t>
            </a:r>
            <a:endParaRPr lang="en-US"/>
          </a:p>
        </p:txBody>
      </p:sp>
      <p:sp>
        <p:nvSpPr>
          <p:cNvPr id="5" name="Slide Number Placeholder 4"/>
          <p:cNvSpPr>
            <a:spLocks noGrp="1"/>
          </p:cNvSpPr>
          <p:nvPr>
            <p:ph type="sldNum" sz="quarter" idx="12"/>
          </p:nvPr>
        </p:nvSpPr>
        <p:spPr/>
        <p:txBody>
          <a:bodyPr/>
          <a:lstStyle/>
          <a:p>
            <a:fld id="{8C81BD95-1FB2-4151-86DD-AE41E8F63D21}" type="slidenum">
              <a:rPr lang="en-US" smtClean="0"/>
              <a:t>9</a:t>
            </a:fld>
            <a:endParaRPr lang="en-US"/>
          </a:p>
        </p:txBody>
      </p:sp>
    </p:spTree>
    <p:extLst>
      <p:ext uri="{BB962C8B-B14F-4D97-AF65-F5344CB8AC3E}">
        <p14:creationId xmlns:p14="http://schemas.microsoft.com/office/powerpoint/2010/main" val="234789139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2446</TotalTime>
  <Words>1383</Words>
  <Application>Microsoft Office PowerPoint</Application>
  <PresentationFormat>On-screen Show (4:3)</PresentationFormat>
  <Paragraphs>269</Paragraphs>
  <Slides>33</Slides>
  <Notes>2</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IoT BASED DISASTER MONITORING AND MANAGEMENT SYSTEM FOR DAMS(IDMMSD)   </vt:lpstr>
      <vt:lpstr>INTRODUCTION</vt:lpstr>
      <vt:lpstr>EXISTING SYSTEM</vt:lpstr>
      <vt:lpstr>PowerPoint Presentation</vt:lpstr>
      <vt:lpstr>PowerPoint Presentation</vt:lpstr>
      <vt:lpstr>PowerPoint Presentation</vt:lpstr>
      <vt:lpstr>PROPOSED SYSTEM</vt:lpstr>
      <vt:lpstr>BLOCK DIAGRAM &amp; EXPLANATION</vt:lpstr>
      <vt:lpstr>Explanation :</vt:lpstr>
      <vt:lpstr>HARDWARE COMPONENTS</vt:lpstr>
      <vt:lpstr>1. Arduino UNO</vt:lpstr>
      <vt:lpstr>PowerPoint Presentation</vt:lpstr>
      <vt:lpstr>2. Water level sensor</vt:lpstr>
      <vt:lpstr>PowerPoint Presentation</vt:lpstr>
      <vt:lpstr>4. UltraSonic Sensor</vt:lpstr>
      <vt:lpstr>5. Temperature Sensor</vt:lpstr>
      <vt:lpstr>PowerPoint Presentation</vt:lpstr>
      <vt:lpstr>7. Buzzer</vt:lpstr>
      <vt:lpstr>8. IOT Module</vt:lpstr>
      <vt:lpstr>PowerPoint Presentation</vt:lpstr>
      <vt:lpstr>PowerPoint Presentation</vt:lpstr>
      <vt:lpstr>10. DC Motor</vt:lpstr>
      <vt:lpstr>PowerPoint Presentation</vt:lpstr>
      <vt:lpstr>Explanation :</vt:lpstr>
      <vt:lpstr>SOFTWARE USED</vt:lpstr>
      <vt:lpstr>Flow chart</vt:lpstr>
      <vt:lpstr>PowerPoint Presentation</vt:lpstr>
      <vt:lpstr>Algorithm</vt:lpstr>
      <vt:lpstr>PowerPoint Presentation</vt:lpstr>
      <vt:lpstr>RESULTS</vt:lpstr>
      <vt:lpstr>PowerPoint Presentation</vt:lpstr>
      <vt:lpstr>QUERIES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ps pk</dc:creator>
  <cp:lastModifiedBy>ps pk</cp:lastModifiedBy>
  <cp:revision>354</cp:revision>
  <dcterms:created xsi:type="dcterms:W3CDTF">2021-06-06T16:29:26Z</dcterms:created>
  <dcterms:modified xsi:type="dcterms:W3CDTF">2023-10-16T10:39:48Z</dcterms:modified>
</cp:coreProperties>
</file>

<file path=docProps/thumbnail.jpeg>
</file>